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Lst>
  <p:notesMasterIdLst>
    <p:notesMasterId r:id="rId36"/>
  </p:notesMasterIdLst>
  <p:handoutMasterIdLst>
    <p:handoutMasterId r:id="rId37"/>
  </p:handoutMasterIdLst>
  <p:sldIdLst>
    <p:sldId id="1353" r:id="rId5"/>
    <p:sldId id="1355" r:id="rId6"/>
    <p:sldId id="1357" r:id="rId7"/>
    <p:sldId id="1358" r:id="rId8"/>
    <p:sldId id="1362" r:id="rId9"/>
    <p:sldId id="1364" r:id="rId10"/>
    <p:sldId id="1365" r:id="rId11"/>
    <p:sldId id="1367" r:id="rId12"/>
    <p:sldId id="1370" r:id="rId13"/>
    <p:sldId id="1372" r:id="rId14"/>
    <p:sldId id="1373" r:id="rId15"/>
    <p:sldId id="1374" r:id="rId16"/>
    <p:sldId id="1375" r:id="rId17"/>
    <p:sldId id="1376" r:id="rId18"/>
    <p:sldId id="1377" r:id="rId19"/>
    <p:sldId id="1378" r:id="rId20"/>
    <p:sldId id="1379" r:id="rId21"/>
    <p:sldId id="1380" r:id="rId22"/>
    <p:sldId id="1381" r:id="rId23"/>
    <p:sldId id="1382" r:id="rId24"/>
    <p:sldId id="1384" r:id="rId25"/>
    <p:sldId id="1385" r:id="rId26"/>
    <p:sldId id="1386" r:id="rId27"/>
    <p:sldId id="1387" r:id="rId28"/>
    <p:sldId id="1388" r:id="rId29"/>
    <p:sldId id="1389" r:id="rId30"/>
    <p:sldId id="1390" r:id="rId31"/>
    <p:sldId id="1391" r:id="rId32"/>
    <p:sldId id="1392" r:id="rId33"/>
    <p:sldId id="1393" r:id="rId34"/>
    <p:sldId id="1397" r:id="rId35"/>
  </p:sldIdLst>
  <p:sldSz cx="9144000" cy="6858000" type="screen4x3"/>
  <p:notesSz cx="9923463" cy="678815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ğer" initials="D" lastIdx="1" clrIdx="0">
    <p:extLst>
      <p:ext uri="{19B8F6BF-5375-455C-9EA6-DF929625EA0E}">
        <p15:presenceInfo xmlns:p15="http://schemas.microsoft.com/office/powerpoint/2012/main" userId="Diğ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85" autoAdjust="0"/>
    <p:restoredTop sz="95356" autoAdjust="0"/>
  </p:normalViewPr>
  <p:slideViewPr>
    <p:cSldViewPr>
      <p:cViewPr varScale="1">
        <p:scale>
          <a:sx n="69" d="100"/>
          <a:sy n="69" d="100"/>
        </p:scale>
        <p:origin x="18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bwMode="auto">
          <a:xfrm>
            <a:off x="1" y="0"/>
            <a:ext cx="4302336" cy="339249"/>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lvl1pPr defTabSz="912083">
              <a:defRPr sz="1200">
                <a:latin typeface="Calibri" pitchFamily="34" charset="0"/>
              </a:defRPr>
            </a:lvl1pPr>
          </a:lstStyle>
          <a:p>
            <a:endParaRPr lang="tr-TR"/>
          </a:p>
        </p:txBody>
      </p:sp>
      <p:sp>
        <p:nvSpPr>
          <p:cNvPr id="3" name="Veri Yer Tutucusu 2"/>
          <p:cNvSpPr>
            <a:spLocks noGrp="1"/>
          </p:cNvSpPr>
          <p:nvPr>
            <p:ph type="dt" sz="quarter" idx="1"/>
          </p:nvPr>
        </p:nvSpPr>
        <p:spPr bwMode="auto">
          <a:xfrm>
            <a:off x="5619540" y="0"/>
            <a:ext cx="4302335" cy="339249"/>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lvl1pPr algn="r" defTabSz="912083">
              <a:defRPr sz="1200">
                <a:latin typeface="Calibri" pitchFamily="34" charset="0"/>
              </a:defRPr>
            </a:lvl1pPr>
          </a:lstStyle>
          <a:p>
            <a:fld id="{D89A6F12-D7AE-4945-8A43-9BE8D784C5E3}" type="datetimeFigureOut">
              <a:rPr lang="tr-TR"/>
              <a:pPr/>
              <a:t>15.01.2020</a:t>
            </a:fld>
            <a:endParaRPr lang="tr-TR"/>
          </a:p>
        </p:txBody>
      </p:sp>
      <p:sp>
        <p:nvSpPr>
          <p:cNvPr id="4" name="Altbilgi Yer Tutucusu 3"/>
          <p:cNvSpPr>
            <a:spLocks noGrp="1"/>
          </p:cNvSpPr>
          <p:nvPr>
            <p:ph type="ftr" sz="quarter" idx="2"/>
          </p:nvPr>
        </p:nvSpPr>
        <p:spPr bwMode="auto">
          <a:xfrm>
            <a:off x="1" y="6447317"/>
            <a:ext cx="4302336" cy="339249"/>
          </a:xfrm>
          <a:prstGeom prst="rect">
            <a:avLst/>
          </a:prstGeom>
          <a:noFill/>
          <a:ln w="9525">
            <a:noFill/>
            <a:miter lim="800000"/>
            <a:headEnd/>
            <a:tailEnd/>
          </a:ln>
        </p:spPr>
        <p:txBody>
          <a:bodyPr vert="horz" wrap="square" lIns="91248" tIns="45624" rIns="91248" bIns="45624" numCol="1" anchor="b" anchorCtr="0" compatLnSpc="1">
            <a:prstTxWarp prst="textNoShape">
              <a:avLst/>
            </a:prstTxWarp>
          </a:bodyPr>
          <a:lstStyle>
            <a:lvl1pPr defTabSz="912083">
              <a:defRPr sz="1200">
                <a:latin typeface="Calibri" pitchFamily="34" charset="0"/>
              </a:defRPr>
            </a:lvl1pPr>
          </a:lstStyle>
          <a:p>
            <a:endParaRPr lang="tr-TR"/>
          </a:p>
        </p:txBody>
      </p:sp>
      <p:sp>
        <p:nvSpPr>
          <p:cNvPr id="5" name="Slayt Numarası Yer Tutucusu 4"/>
          <p:cNvSpPr>
            <a:spLocks noGrp="1"/>
          </p:cNvSpPr>
          <p:nvPr>
            <p:ph type="sldNum" sz="quarter" idx="3"/>
          </p:nvPr>
        </p:nvSpPr>
        <p:spPr bwMode="auto">
          <a:xfrm>
            <a:off x="5619540" y="6447317"/>
            <a:ext cx="4302335" cy="339249"/>
          </a:xfrm>
          <a:prstGeom prst="rect">
            <a:avLst/>
          </a:prstGeom>
          <a:noFill/>
          <a:ln w="9525">
            <a:noFill/>
            <a:miter lim="800000"/>
            <a:headEnd/>
            <a:tailEnd/>
          </a:ln>
        </p:spPr>
        <p:txBody>
          <a:bodyPr vert="horz" wrap="square" lIns="91248" tIns="45624" rIns="91248" bIns="45624" numCol="1" anchor="b" anchorCtr="0" compatLnSpc="1">
            <a:prstTxWarp prst="textNoShape">
              <a:avLst/>
            </a:prstTxWarp>
          </a:bodyPr>
          <a:lstStyle>
            <a:lvl1pPr algn="r" defTabSz="912083">
              <a:defRPr sz="1200">
                <a:latin typeface="Calibri" pitchFamily="34" charset="0"/>
              </a:defRPr>
            </a:lvl1pPr>
          </a:lstStyle>
          <a:p>
            <a:fld id="{8C4D3078-DDB5-48D3-94FE-EE9193B13A82}" type="slidenum">
              <a:rPr lang="tr-TR"/>
              <a:pPr/>
              <a:t>‹#›</a:t>
            </a:fld>
            <a:endParaRPr lang="tr-TR"/>
          </a:p>
        </p:txBody>
      </p:sp>
    </p:spTree>
    <p:extLst>
      <p:ext uri="{BB962C8B-B14F-4D97-AF65-F5344CB8AC3E}">
        <p14:creationId xmlns:p14="http://schemas.microsoft.com/office/powerpoint/2010/main" val="724886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bwMode="auto">
          <a:xfrm>
            <a:off x="0" y="0"/>
            <a:ext cx="4300749" cy="339249"/>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lvl1pPr defTabSz="912083">
              <a:defRPr sz="1200">
                <a:latin typeface="Calibri" pitchFamily="34" charset="0"/>
              </a:defRPr>
            </a:lvl1pPr>
          </a:lstStyle>
          <a:p>
            <a:endParaRPr lang="tr-TR"/>
          </a:p>
        </p:txBody>
      </p:sp>
      <p:sp>
        <p:nvSpPr>
          <p:cNvPr id="3" name="Veri Yer Tutucusu 2"/>
          <p:cNvSpPr>
            <a:spLocks noGrp="1"/>
          </p:cNvSpPr>
          <p:nvPr>
            <p:ph type="dt" idx="1"/>
          </p:nvPr>
        </p:nvSpPr>
        <p:spPr bwMode="auto">
          <a:xfrm>
            <a:off x="5619540" y="0"/>
            <a:ext cx="4302335" cy="339249"/>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lvl1pPr algn="r" defTabSz="912083">
              <a:defRPr sz="1200">
                <a:latin typeface="Calibri" pitchFamily="34" charset="0"/>
              </a:defRPr>
            </a:lvl1pPr>
          </a:lstStyle>
          <a:p>
            <a:fld id="{041CD333-85DC-4901-A050-4A96311F46AD}" type="datetimeFigureOut">
              <a:rPr lang="tr-TR"/>
              <a:pPr/>
              <a:t>15.01.2020</a:t>
            </a:fld>
            <a:endParaRPr lang="tr-TR"/>
          </a:p>
        </p:txBody>
      </p:sp>
      <p:sp>
        <p:nvSpPr>
          <p:cNvPr id="4" name="Slayt Görüntüsü Yer Tutucusu 3"/>
          <p:cNvSpPr>
            <a:spLocks noGrp="1" noRot="1" noChangeAspect="1"/>
          </p:cNvSpPr>
          <p:nvPr>
            <p:ph type="sldImg" idx="2"/>
          </p:nvPr>
        </p:nvSpPr>
        <p:spPr>
          <a:xfrm>
            <a:off x="3267075" y="511175"/>
            <a:ext cx="3390900" cy="2543175"/>
          </a:xfrm>
          <a:prstGeom prst="rect">
            <a:avLst/>
          </a:prstGeom>
          <a:noFill/>
          <a:ln w="12700">
            <a:solidFill>
              <a:prstClr val="black"/>
            </a:solidFill>
          </a:ln>
        </p:spPr>
        <p:txBody>
          <a:bodyPr vert="horz" lIns="91367" tIns="45683" rIns="91367" bIns="45683" rtlCol="0" anchor="ctr"/>
          <a:lstStyle/>
          <a:p>
            <a:pPr lvl="0"/>
            <a:endParaRPr lang="tr-TR" noProof="0"/>
          </a:p>
        </p:txBody>
      </p:sp>
      <p:sp>
        <p:nvSpPr>
          <p:cNvPr id="5" name="Not Yer Tutucusu 4"/>
          <p:cNvSpPr>
            <a:spLocks noGrp="1"/>
          </p:cNvSpPr>
          <p:nvPr>
            <p:ph type="body" sz="quarter" idx="3"/>
          </p:nvPr>
        </p:nvSpPr>
        <p:spPr bwMode="auto">
          <a:xfrm>
            <a:off x="991871" y="3224451"/>
            <a:ext cx="7939722" cy="3053241"/>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bwMode="auto">
          <a:xfrm>
            <a:off x="0" y="6447317"/>
            <a:ext cx="4300749" cy="339249"/>
          </a:xfrm>
          <a:prstGeom prst="rect">
            <a:avLst/>
          </a:prstGeom>
          <a:noFill/>
          <a:ln w="9525">
            <a:noFill/>
            <a:miter lim="800000"/>
            <a:headEnd/>
            <a:tailEnd/>
          </a:ln>
        </p:spPr>
        <p:txBody>
          <a:bodyPr vert="horz" wrap="square" lIns="91248" tIns="45624" rIns="91248" bIns="45624" numCol="1" anchor="b" anchorCtr="0" compatLnSpc="1">
            <a:prstTxWarp prst="textNoShape">
              <a:avLst/>
            </a:prstTxWarp>
          </a:bodyPr>
          <a:lstStyle>
            <a:lvl1pPr defTabSz="912083">
              <a:defRPr sz="1200">
                <a:latin typeface="Calibri" pitchFamily="34" charset="0"/>
              </a:defRPr>
            </a:lvl1pPr>
          </a:lstStyle>
          <a:p>
            <a:endParaRPr lang="tr-TR"/>
          </a:p>
        </p:txBody>
      </p:sp>
      <p:sp>
        <p:nvSpPr>
          <p:cNvPr id="7" name="Slayt Numarası Yer Tutucusu 6"/>
          <p:cNvSpPr>
            <a:spLocks noGrp="1"/>
          </p:cNvSpPr>
          <p:nvPr>
            <p:ph type="sldNum" sz="quarter" idx="5"/>
          </p:nvPr>
        </p:nvSpPr>
        <p:spPr bwMode="auto">
          <a:xfrm>
            <a:off x="5619540" y="6447317"/>
            <a:ext cx="4302335" cy="339249"/>
          </a:xfrm>
          <a:prstGeom prst="rect">
            <a:avLst/>
          </a:prstGeom>
          <a:noFill/>
          <a:ln w="9525">
            <a:noFill/>
            <a:miter lim="800000"/>
            <a:headEnd/>
            <a:tailEnd/>
          </a:ln>
        </p:spPr>
        <p:txBody>
          <a:bodyPr vert="horz" wrap="square" lIns="91248" tIns="45624" rIns="91248" bIns="45624" numCol="1" anchor="b" anchorCtr="0" compatLnSpc="1">
            <a:prstTxWarp prst="textNoShape">
              <a:avLst/>
            </a:prstTxWarp>
          </a:bodyPr>
          <a:lstStyle>
            <a:lvl1pPr algn="r" defTabSz="912083">
              <a:defRPr sz="1200">
                <a:latin typeface="Calibri" pitchFamily="34" charset="0"/>
              </a:defRPr>
            </a:lvl1pPr>
          </a:lstStyle>
          <a:p>
            <a:fld id="{4499C07A-7F9E-4C35-81C2-15D3D5FECE52}" type="slidenum">
              <a:rPr lang="tr-TR"/>
              <a:pPr/>
              <a:t>‹#›</a:t>
            </a:fld>
            <a:endParaRPr lang="tr-TR"/>
          </a:p>
        </p:txBody>
      </p:sp>
    </p:spTree>
    <p:extLst>
      <p:ext uri="{BB962C8B-B14F-4D97-AF65-F5344CB8AC3E}">
        <p14:creationId xmlns:p14="http://schemas.microsoft.com/office/powerpoint/2010/main" val="41986504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8B0AE77-A689-4E43-86F4-1D46B43FE73B}" type="slidenum">
              <a:rPr lang="tr-TR" smtClean="0"/>
              <a:t>1</a:t>
            </a:fld>
            <a:endParaRPr lang="tr-TR"/>
          </a:p>
        </p:txBody>
      </p:sp>
    </p:spTree>
    <p:extLst>
      <p:ext uri="{BB962C8B-B14F-4D97-AF65-F5344CB8AC3E}">
        <p14:creationId xmlns:p14="http://schemas.microsoft.com/office/powerpoint/2010/main" val="315838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ea typeface="ＭＳ Ｐゴシック" pitchFamily="34" charset="-128"/>
            </a:endParaRPr>
          </a:p>
        </p:txBody>
      </p:sp>
      <p:sp>
        <p:nvSpPr>
          <p:cNvPr id="4915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717D616-BE81-486A-BAE0-5A92038CA642}" type="slidenum">
              <a:rPr lang="tr-TR" altLang="tr-TR" smtClean="0">
                <a:solidFill>
                  <a:srgbClr val="000000"/>
                </a:solidFill>
                <a:latin typeface="Calibri" pitchFamily="34" charset="0"/>
                <a:cs typeface="Arial" charset="0"/>
              </a:rPr>
              <a:pPr eaLnBrk="1" hangingPunct="1"/>
              <a:t>24</a:t>
            </a:fld>
            <a:endParaRPr lang="tr-TR" altLang="tr-TR"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113364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ea typeface="ＭＳ Ｐゴシック" pitchFamily="34" charset="-128"/>
            </a:endParaRPr>
          </a:p>
        </p:txBody>
      </p:sp>
      <p:sp>
        <p:nvSpPr>
          <p:cNvPr id="501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7592FAE-E435-4261-9B19-E788326AEC7A}" type="slidenum">
              <a:rPr lang="tr-TR" altLang="tr-TR" smtClean="0">
                <a:solidFill>
                  <a:srgbClr val="000000"/>
                </a:solidFill>
                <a:latin typeface="Calibri" pitchFamily="34" charset="0"/>
                <a:cs typeface="Arial" charset="0"/>
              </a:rPr>
              <a:pPr eaLnBrk="1" hangingPunct="1"/>
              <a:t>25</a:t>
            </a:fld>
            <a:endParaRPr lang="tr-TR" altLang="tr-TR"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36006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ea typeface="ＭＳ Ｐゴシック" pitchFamily="34" charset="-128"/>
            </a:endParaRPr>
          </a:p>
        </p:txBody>
      </p:sp>
      <p:sp>
        <p:nvSpPr>
          <p:cNvPr id="5120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E722C95-D738-44A0-99C9-6928AA3E6609}" type="slidenum">
              <a:rPr lang="tr-TR" altLang="tr-TR" smtClean="0">
                <a:solidFill>
                  <a:srgbClr val="000000"/>
                </a:solidFill>
                <a:latin typeface="Calibri" pitchFamily="34" charset="0"/>
                <a:cs typeface="Arial" charset="0"/>
              </a:rPr>
              <a:pPr eaLnBrk="1" hangingPunct="1"/>
              <a:t>26</a:t>
            </a:fld>
            <a:endParaRPr lang="tr-TR" altLang="tr-TR"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301315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ea typeface="ＭＳ Ｐゴシック" pitchFamily="34" charset="-128"/>
            </a:endParaRPr>
          </a:p>
        </p:txBody>
      </p:sp>
      <p:sp>
        <p:nvSpPr>
          <p:cNvPr id="5222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D0BC772-2A09-4022-92CE-B3D4AF847E67}" type="slidenum">
              <a:rPr lang="tr-TR" altLang="tr-TR" smtClean="0">
                <a:solidFill>
                  <a:srgbClr val="000000"/>
                </a:solidFill>
                <a:latin typeface="Calibri" pitchFamily="34" charset="0"/>
                <a:cs typeface="Arial" charset="0"/>
              </a:rPr>
              <a:pPr eaLnBrk="1" hangingPunct="1"/>
              <a:t>27</a:t>
            </a:fld>
            <a:endParaRPr lang="tr-TR" altLang="tr-TR"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169028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ea typeface="ＭＳ Ｐゴシック" pitchFamily="34" charset="-128"/>
            </a:endParaRPr>
          </a:p>
        </p:txBody>
      </p:sp>
      <p:sp>
        <p:nvSpPr>
          <p:cNvPr id="5325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6ACA753-EACA-4495-BFA4-2DCD55DABC52}" type="slidenum">
              <a:rPr lang="tr-TR" altLang="tr-TR" smtClean="0">
                <a:solidFill>
                  <a:srgbClr val="000000"/>
                </a:solidFill>
                <a:latin typeface="Calibri" pitchFamily="34" charset="0"/>
                <a:cs typeface="Arial" charset="0"/>
              </a:rPr>
              <a:pPr eaLnBrk="1" hangingPunct="1"/>
              <a:t>28</a:t>
            </a:fld>
            <a:endParaRPr lang="tr-TR" altLang="tr-TR"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278226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ea typeface="ＭＳ Ｐゴシック" pitchFamily="34" charset="-128"/>
            </a:endParaRPr>
          </a:p>
        </p:txBody>
      </p:sp>
      <p:sp>
        <p:nvSpPr>
          <p:cNvPr id="5427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D97602D-A1F3-44A0-9A3F-67A1ACB482EC}" type="slidenum">
              <a:rPr lang="tr-TR" altLang="tr-TR" smtClean="0">
                <a:solidFill>
                  <a:srgbClr val="000000"/>
                </a:solidFill>
                <a:latin typeface="Calibri" pitchFamily="34" charset="0"/>
                <a:cs typeface="Arial" charset="0"/>
              </a:rPr>
              <a:pPr eaLnBrk="1" hangingPunct="1"/>
              <a:t>29</a:t>
            </a:fld>
            <a:endParaRPr lang="tr-TR" altLang="tr-TR"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1653076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ea typeface="ＭＳ Ｐゴシック" pitchFamily="34" charset="-128"/>
            </a:endParaRPr>
          </a:p>
        </p:txBody>
      </p:sp>
      <p:sp>
        <p:nvSpPr>
          <p:cNvPr id="553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D447F24-32E1-420B-812B-5B0CD2101082}" type="slidenum">
              <a:rPr lang="tr-TR" altLang="tr-TR" smtClean="0">
                <a:solidFill>
                  <a:srgbClr val="000000"/>
                </a:solidFill>
                <a:latin typeface="Calibri" pitchFamily="34" charset="0"/>
                <a:cs typeface="Arial" charset="0"/>
              </a:rPr>
              <a:pPr eaLnBrk="1" hangingPunct="1"/>
              <a:t>30</a:t>
            </a:fld>
            <a:endParaRPr lang="tr-TR" altLang="tr-TR"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81493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85587C75-8A6F-4F70-A8A1-E2E47DBDAE38}" type="datetime1">
              <a:rPr lang="tr-TR"/>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8397212-B7A7-4187-8F11-A46ED9604D73}"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DA67A37-A97D-424A-8950-370118F396B7}" type="datetime1">
              <a:rPr lang="tr-TR"/>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4F141D5-CE6F-4610-87BC-ECD31F8825D5}"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486FD68D-B5E3-4A0E-B2A2-731020E058BF}" type="datetime1">
              <a:rPr lang="tr-TR"/>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8E12275-C0D7-444D-A55E-DC76FE4E853C}"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B7C2-C2CB-494F-BC61-393965236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12447F-5628-4F08-B005-3559B1BF2C3C}"/>
              </a:ext>
            </a:extLst>
          </p:cNvPr>
          <p:cNvSpPr>
            <a:spLocks noGrp="1"/>
          </p:cNvSpPr>
          <p:nvPr>
            <p:ph type="dt" sz="half" idx="10"/>
          </p:nvPr>
        </p:nvSpPr>
        <p:spPr/>
        <p:txBody>
          <a:bodyPr/>
          <a:lstStyle/>
          <a:p>
            <a:fld id="{39D32992-F51E-4FF2-A533-5DA7A93249E0}" type="datetime1">
              <a:rPr lang="en-US" smtClean="0">
                <a:solidFill>
                  <a:prstClr val="black">
                    <a:tint val="75000"/>
                  </a:prstClr>
                </a:solidFill>
              </a:rPr>
              <a:t>1/15/2020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F6F5312-6F9B-4F2F-AA68-CFF90D8E459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FFBB9D7-C2C7-4489-8E63-973E16A7AF1D}"/>
              </a:ext>
            </a:extLst>
          </p:cNvPr>
          <p:cNvSpPr>
            <a:spLocks noGrp="1"/>
          </p:cNvSpPr>
          <p:nvPr>
            <p:ph type="sldNum" sz="quarter" idx="12"/>
          </p:nvPr>
        </p:nvSpPr>
        <p:spPr/>
        <p:txBody>
          <a:bodyPr/>
          <a:lstStyle/>
          <a:p>
            <a:fld id="{2DAB6069-DAE4-7648-847D-5EA1BEA6BC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2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24A81F-C815-4181-A1A0-5B2E89D90C6A}"/>
              </a:ext>
            </a:extLst>
          </p:cNvPr>
          <p:cNvSpPr>
            <a:spLocks noGrp="1"/>
          </p:cNvSpPr>
          <p:nvPr>
            <p:ph type="dt" sz="half" idx="10"/>
          </p:nvPr>
        </p:nvSpPr>
        <p:spPr/>
        <p:txBody>
          <a:bodyPr/>
          <a:lstStyle/>
          <a:p>
            <a:fld id="{D69E3276-8EDB-4368-A04A-4FF6BD0B233E}" type="datetime1">
              <a:rPr lang="en-US" smtClean="0">
                <a:solidFill>
                  <a:prstClr val="black">
                    <a:tint val="75000"/>
                  </a:prstClr>
                </a:solidFill>
              </a:rPr>
              <a:t>1/15/2020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12AAA05-BF5A-44C2-BA36-8EF2B2B1D67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45C96AA-3DB5-4E1C-A37A-41FDF0C0BA29}"/>
              </a:ext>
            </a:extLst>
          </p:cNvPr>
          <p:cNvSpPr>
            <a:spLocks noGrp="1"/>
          </p:cNvSpPr>
          <p:nvPr>
            <p:ph type="sldNum" sz="quarter" idx="12"/>
          </p:nvPr>
        </p:nvSpPr>
        <p:spPr/>
        <p:txBody>
          <a:bodyPr/>
          <a:lstStyle/>
          <a:p>
            <a:fld id="{2DAB6069-DAE4-7648-847D-5EA1BEA6BC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104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85587C75-8A6F-4F70-A8A1-E2E47DBDAE38}" type="datetime1">
              <a:rPr lang="tr-TR"/>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8397212-B7A7-4187-8F11-A46ED9604D73}" type="slidenum">
              <a:rPr lang="tr-TR"/>
              <a:pPr>
                <a:defRPr/>
              </a:pPr>
              <a:t>‹#›</a:t>
            </a:fld>
            <a:endParaRPr lang="tr-TR"/>
          </a:p>
        </p:txBody>
      </p:sp>
    </p:spTree>
    <p:extLst>
      <p:ext uri="{BB962C8B-B14F-4D97-AF65-F5344CB8AC3E}">
        <p14:creationId xmlns:p14="http://schemas.microsoft.com/office/powerpoint/2010/main" val="687846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C9975AE-E2CB-4EA9-BF49-55C4A38AC260}" type="datetime1">
              <a:rPr lang="tr-TR"/>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9E2EBD2D-6D4B-4881-B118-FAF62D2A1B6B}" type="slidenum">
              <a:rPr lang="tr-TR"/>
              <a:pPr>
                <a:defRPr/>
              </a:pPr>
              <a:t>‹#›</a:t>
            </a:fld>
            <a:endParaRPr lang="tr-TR"/>
          </a:p>
        </p:txBody>
      </p:sp>
    </p:spTree>
    <p:extLst>
      <p:ext uri="{BB962C8B-B14F-4D97-AF65-F5344CB8AC3E}">
        <p14:creationId xmlns:p14="http://schemas.microsoft.com/office/powerpoint/2010/main" val="108915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47556F77-F2AC-4692-B903-848960AE5E58}" type="datetime1">
              <a:rPr lang="tr-TR"/>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F6CE80E2-2F80-4F8E-B49C-2404BCD2AE02}" type="slidenum">
              <a:rPr lang="tr-TR"/>
              <a:pPr>
                <a:defRPr/>
              </a:pPr>
              <a:t>‹#›</a:t>
            </a:fld>
            <a:endParaRPr lang="tr-TR"/>
          </a:p>
        </p:txBody>
      </p:sp>
    </p:spTree>
    <p:extLst>
      <p:ext uri="{BB962C8B-B14F-4D97-AF65-F5344CB8AC3E}">
        <p14:creationId xmlns:p14="http://schemas.microsoft.com/office/powerpoint/2010/main" val="912881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C918A9FC-7938-4AAC-B1F4-F7C97A68679B}" type="datetime1">
              <a:rPr lang="tr-TR"/>
              <a:pPr>
                <a:defRPr/>
              </a:pPr>
              <a:t>15.01.2020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16550E3B-201D-40F5-B386-9CECA9C55E31}" type="slidenum">
              <a:rPr lang="tr-TR"/>
              <a:pPr>
                <a:defRPr/>
              </a:pPr>
              <a:t>‹#›</a:t>
            </a:fld>
            <a:endParaRPr lang="tr-TR"/>
          </a:p>
        </p:txBody>
      </p:sp>
    </p:spTree>
    <p:extLst>
      <p:ext uri="{BB962C8B-B14F-4D97-AF65-F5344CB8AC3E}">
        <p14:creationId xmlns:p14="http://schemas.microsoft.com/office/powerpoint/2010/main" val="268740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79B23878-3076-4D30-8F51-5E6EDB02382E}" type="datetime1">
              <a:rPr lang="tr-TR"/>
              <a:pPr>
                <a:defRPr/>
              </a:pPr>
              <a:t>15.01.2020</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5704F698-50D0-4F05-99D9-43773B101A4F}" type="slidenum">
              <a:rPr lang="tr-TR"/>
              <a:pPr>
                <a:defRPr/>
              </a:pPr>
              <a:t>‹#›</a:t>
            </a:fld>
            <a:endParaRPr lang="tr-TR"/>
          </a:p>
        </p:txBody>
      </p:sp>
    </p:spTree>
    <p:extLst>
      <p:ext uri="{BB962C8B-B14F-4D97-AF65-F5344CB8AC3E}">
        <p14:creationId xmlns:p14="http://schemas.microsoft.com/office/powerpoint/2010/main" val="2758318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30EA2669-1CA4-4457-A39B-05B6D0091EB9}" type="datetime1">
              <a:rPr lang="tr-TR"/>
              <a:pPr>
                <a:defRPr/>
              </a:pPr>
              <a:t>15.01.2020</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C8A59C2F-FB32-4148-8774-2BB59012302E}" type="slidenum">
              <a:rPr lang="tr-TR"/>
              <a:pPr>
                <a:defRPr/>
              </a:pPr>
              <a:t>‹#›</a:t>
            </a:fld>
            <a:endParaRPr lang="tr-TR"/>
          </a:p>
        </p:txBody>
      </p:sp>
    </p:spTree>
    <p:extLst>
      <p:ext uri="{BB962C8B-B14F-4D97-AF65-F5344CB8AC3E}">
        <p14:creationId xmlns:p14="http://schemas.microsoft.com/office/powerpoint/2010/main" val="3473788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C9975AE-E2CB-4EA9-BF49-55C4A38AC260}" type="datetime1">
              <a:rPr lang="tr-TR"/>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9E2EBD2D-6D4B-4881-B118-FAF62D2A1B6B}"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7FAD8C3F-73E3-4A52-86B8-6BEB6E1F1A45}" type="datetime1">
              <a:rPr lang="tr-TR"/>
              <a:pPr>
                <a:defRPr/>
              </a:pPr>
              <a:t>15.01.2020</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DC67CEC0-DE57-4934-89EF-E6E48424F483}" type="slidenum">
              <a:rPr lang="tr-TR"/>
              <a:pPr>
                <a:defRPr/>
              </a:pPr>
              <a:t>‹#›</a:t>
            </a:fld>
            <a:endParaRPr lang="tr-TR"/>
          </a:p>
        </p:txBody>
      </p:sp>
    </p:spTree>
    <p:extLst>
      <p:ext uri="{BB962C8B-B14F-4D97-AF65-F5344CB8AC3E}">
        <p14:creationId xmlns:p14="http://schemas.microsoft.com/office/powerpoint/2010/main" val="1569377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A688365-4475-4B07-B9C7-C06FFFBAC651}" type="datetime1">
              <a:rPr lang="tr-TR"/>
              <a:pPr>
                <a:defRPr/>
              </a:pPr>
              <a:t>15.01.2020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28326FA-260D-48AD-854A-04E3C0055DA5}" type="slidenum">
              <a:rPr lang="tr-TR"/>
              <a:pPr>
                <a:defRPr/>
              </a:pPr>
              <a:t>‹#›</a:t>
            </a:fld>
            <a:endParaRPr lang="tr-TR"/>
          </a:p>
        </p:txBody>
      </p:sp>
    </p:spTree>
    <p:extLst>
      <p:ext uri="{BB962C8B-B14F-4D97-AF65-F5344CB8AC3E}">
        <p14:creationId xmlns:p14="http://schemas.microsoft.com/office/powerpoint/2010/main" val="2793734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EE61FC9-5FAF-4643-80B6-90055909DAE5}" type="datetime1">
              <a:rPr lang="tr-TR"/>
              <a:pPr>
                <a:defRPr/>
              </a:pPr>
              <a:t>15.01.2020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6017BA2A-FB05-4C05-B32A-E4EE39E2A8C2}" type="slidenum">
              <a:rPr lang="tr-TR"/>
              <a:pPr>
                <a:defRPr/>
              </a:pPr>
              <a:t>‹#›</a:t>
            </a:fld>
            <a:endParaRPr lang="tr-TR"/>
          </a:p>
        </p:txBody>
      </p:sp>
    </p:spTree>
    <p:extLst>
      <p:ext uri="{BB962C8B-B14F-4D97-AF65-F5344CB8AC3E}">
        <p14:creationId xmlns:p14="http://schemas.microsoft.com/office/powerpoint/2010/main" val="3629574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DA67A37-A97D-424A-8950-370118F396B7}" type="datetime1">
              <a:rPr lang="tr-TR"/>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4F141D5-CE6F-4610-87BC-ECD31F8825D5}" type="slidenum">
              <a:rPr lang="tr-TR"/>
              <a:pPr>
                <a:defRPr/>
              </a:pPr>
              <a:t>‹#›</a:t>
            </a:fld>
            <a:endParaRPr lang="tr-TR"/>
          </a:p>
        </p:txBody>
      </p:sp>
    </p:spTree>
    <p:extLst>
      <p:ext uri="{BB962C8B-B14F-4D97-AF65-F5344CB8AC3E}">
        <p14:creationId xmlns:p14="http://schemas.microsoft.com/office/powerpoint/2010/main" val="812226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486FD68D-B5E3-4A0E-B2A2-731020E058BF}" type="datetime1">
              <a:rPr lang="tr-TR"/>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8E12275-C0D7-444D-A55E-DC76FE4E853C}" type="slidenum">
              <a:rPr lang="tr-TR"/>
              <a:pPr>
                <a:defRPr/>
              </a:pPr>
              <a:t>‹#›</a:t>
            </a:fld>
            <a:endParaRPr lang="tr-TR"/>
          </a:p>
        </p:txBody>
      </p:sp>
    </p:spTree>
    <p:extLst>
      <p:ext uri="{BB962C8B-B14F-4D97-AF65-F5344CB8AC3E}">
        <p14:creationId xmlns:p14="http://schemas.microsoft.com/office/powerpoint/2010/main" val="2294052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63C7494E-A547-4D31-A690-294940940E51}" type="datetime1">
              <a:rPr lang="tr-TR" smtClean="0"/>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CC2E153-5F7D-4052-931D-F3AF9EEA2AA2}" type="slidenum">
              <a:rPr lang="tr-TR"/>
              <a:pPr>
                <a:defRPr/>
              </a:pPr>
              <a:t>‹#›</a:t>
            </a:fld>
            <a:endParaRPr lang="tr-TR"/>
          </a:p>
        </p:txBody>
      </p:sp>
    </p:spTree>
    <p:extLst>
      <p:ext uri="{BB962C8B-B14F-4D97-AF65-F5344CB8AC3E}">
        <p14:creationId xmlns:p14="http://schemas.microsoft.com/office/powerpoint/2010/main" val="1474834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C85A70B-1044-416C-91BB-E2E1923AA115}" type="datetime1">
              <a:rPr lang="tr-TR" smtClean="0"/>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70EB241-770D-47C3-8C25-D962C2CCF7FE}" type="slidenum">
              <a:rPr lang="tr-TR"/>
              <a:pPr>
                <a:defRPr/>
              </a:pPr>
              <a:t>‹#›</a:t>
            </a:fld>
            <a:endParaRPr lang="tr-TR"/>
          </a:p>
        </p:txBody>
      </p:sp>
    </p:spTree>
    <p:extLst>
      <p:ext uri="{BB962C8B-B14F-4D97-AF65-F5344CB8AC3E}">
        <p14:creationId xmlns:p14="http://schemas.microsoft.com/office/powerpoint/2010/main" val="661429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5E43BD1E-1996-465C-B922-83C3040AC232}" type="datetime1">
              <a:rPr lang="tr-TR" smtClean="0"/>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DA4F305-1314-4796-87D0-CEB557DF7312}" type="slidenum">
              <a:rPr lang="tr-TR"/>
              <a:pPr>
                <a:defRPr/>
              </a:pPr>
              <a:t>‹#›</a:t>
            </a:fld>
            <a:endParaRPr lang="tr-TR"/>
          </a:p>
        </p:txBody>
      </p:sp>
    </p:spTree>
    <p:extLst>
      <p:ext uri="{BB962C8B-B14F-4D97-AF65-F5344CB8AC3E}">
        <p14:creationId xmlns:p14="http://schemas.microsoft.com/office/powerpoint/2010/main" val="392789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A847B574-1393-41FE-8CA6-59922A8815F9}" type="datetime1">
              <a:rPr lang="tr-TR" smtClean="0"/>
              <a:pPr>
                <a:defRPr/>
              </a:pPr>
              <a:t>15.01.2020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BA25D779-FE2F-4C6A-B5FE-59F510B896D3}" type="slidenum">
              <a:rPr lang="tr-TR"/>
              <a:pPr>
                <a:defRPr/>
              </a:pPr>
              <a:t>‹#›</a:t>
            </a:fld>
            <a:endParaRPr lang="tr-TR"/>
          </a:p>
        </p:txBody>
      </p:sp>
    </p:spTree>
    <p:extLst>
      <p:ext uri="{BB962C8B-B14F-4D97-AF65-F5344CB8AC3E}">
        <p14:creationId xmlns:p14="http://schemas.microsoft.com/office/powerpoint/2010/main" val="987946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BF6D3A48-31C6-4E12-BFEA-D7CC6D221EF2}" type="datetime1">
              <a:rPr lang="tr-TR" smtClean="0"/>
              <a:pPr>
                <a:defRPr/>
              </a:pPr>
              <a:t>15.01.2020</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AC7A0BF7-17D2-4EE4-98E5-7AA02FD436DF}" type="slidenum">
              <a:rPr lang="tr-TR"/>
              <a:pPr>
                <a:defRPr/>
              </a:pPr>
              <a:t>‹#›</a:t>
            </a:fld>
            <a:endParaRPr lang="tr-TR"/>
          </a:p>
        </p:txBody>
      </p:sp>
    </p:spTree>
    <p:extLst>
      <p:ext uri="{BB962C8B-B14F-4D97-AF65-F5344CB8AC3E}">
        <p14:creationId xmlns:p14="http://schemas.microsoft.com/office/powerpoint/2010/main" val="269205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47556F77-F2AC-4692-B903-848960AE5E58}" type="datetime1">
              <a:rPr lang="tr-TR"/>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F6CE80E2-2F80-4F8E-B49C-2404BCD2AE02}"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ADCBFB70-9079-4476-BCC8-1D6F02BA36F8}" type="datetime1">
              <a:rPr lang="tr-TR" smtClean="0"/>
              <a:pPr>
                <a:defRPr/>
              </a:pPr>
              <a:t>15.01.2020</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2C2676FA-BBC8-43E7-A5E3-B4B5847ECC24}" type="slidenum">
              <a:rPr lang="tr-TR"/>
              <a:pPr>
                <a:defRPr/>
              </a:pPr>
              <a:t>‹#›</a:t>
            </a:fld>
            <a:endParaRPr lang="tr-TR"/>
          </a:p>
        </p:txBody>
      </p:sp>
    </p:spTree>
    <p:extLst>
      <p:ext uri="{BB962C8B-B14F-4D97-AF65-F5344CB8AC3E}">
        <p14:creationId xmlns:p14="http://schemas.microsoft.com/office/powerpoint/2010/main" val="3218958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B79AF53D-E351-4F2F-9D8D-AC7591DF4F9F}" type="datetime1">
              <a:rPr lang="tr-TR" smtClean="0"/>
              <a:pPr>
                <a:defRPr/>
              </a:pPr>
              <a:t>15.01.2020</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C76A5901-4DB4-4810-9E34-0318B5121D7A}" type="slidenum">
              <a:rPr lang="tr-TR"/>
              <a:pPr>
                <a:defRPr/>
              </a:pPr>
              <a:t>‹#›</a:t>
            </a:fld>
            <a:endParaRPr lang="tr-TR"/>
          </a:p>
        </p:txBody>
      </p:sp>
    </p:spTree>
    <p:extLst>
      <p:ext uri="{BB962C8B-B14F-4D97-AF65-F5344CB8AC3E}">
        <p14:creationId xmlns:p14="http://schemas.microsoft.com/office/powerpoint/2010/main" val="1475102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92358D33-70E8-4E6F-812B-1A0ACCAAD629}" type="datetime1">
              <a:rPr lang="tr-TR" smtClean="0"/>
              <a:pPr>
                <a:defRPr/>
              </a:pPr>
              <a:t>15.01.2020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E36472F4-F9F7-4CD1-9EDD-23B9E3B1F97B}" type="slidenum">
              <a:rPr lang="tr-TR"/>
              <a:pPr>
                <a:defRPr/>
              </a:pPr>
              <a:t>‹#›</a:t>
            </a:fld>
            <a:endParaRPr lang="tr-TR"/>
          </a:p>
        </p:txBody>
      </p:sp>
    </p:spTree>
    <p:extLst>
      <p:ext uri="{BB962C8B-B14F-4D97-AF65-F5344CB8AC3E}">
        <p14:creationId xmlns:p14="http://schemas.microsoft.com/office/powerpoint/2010/main" val="1276571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0ED0A3D2-6C6D-44E8-B932-C47D1F346B16}" type="datetime1">
              <a:rPr lang="tr-TR" smtClean="0"/>
              <a:pPr>
                <a:defRPr/>
              </a:pPr>
              <a:t>15.01.2020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59284E80-4EB1-42A3-8D24-E7EC817EF5AC}" type="slidenum">
              <a:rPr lang="tr-TR"/>
              <a:pPr>
                <a:defRPr/>
              </a:pPr>
              <a:t>‹#›</a:t>
            </a:fld>
            <a:endParaRPr lang="tr-TR"/>
          </a:p>
        </p:txBody>
      </p:sp>
    </p:spTree>
    <p:extLst>
      <p:ext uri="{BB962C8B-B14F-4D97-AF65-F5344CB8AC3E}">
        <p14:creationId xmlns:p14="http://schemas.microsoft.com/office/powerpoint/2010/main" val="2818007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11F0872-1730-4371-A6B1-DBBA23843792}" type="datetime1">
              <a:rPr lang="tr-TR" smtClean="0"/>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43150FD-132C-4AA2-93C8-26E0B85B7238}" type="slidenum">
              <a:rPr lang="tr-TR"/>
              <a:pPr>
                <a:defRPr/>
              </a:pPr>
              <a:t>‹#›</a:t>
            </a:fld>
            <a:endParaRPr lang="tr-TR"/>
          </a:p>
        </p:txBody>
      </p:sp>
    </p:spTree>
    <p:extLst>
      <p:ext uri="{BB962C8B-B14F-4D97-AF65-F5344CB8AC3E}">
        <p14:creationId xmlns:p14="http://schemas.microsoft.com/office/powerpoint/2010/main" val="1284020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2E4C7E6-EDDF-42C5-997B-A38BA7460193}" type="datetime1">
              <a:rPr lang="tr-TR" smtClean="0"/>
              <a:pPr>
                <a:defRPr/>
              </a:pPr>
              <a:t>15.01.2020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11EF98A-42A9-4040-9B01-76FEB9FDB1D2}" type="slidenum">
              <a:rPr lang="tr-TR"/>
              <a:pPr>
                <a:defRPr/>
              </a:pPr>
              <a:t>‹#›</a:t>
            </a:fld>
            <a:endParaRPr lang="tr-TR"/>
          </a:p>
        </p:txBody>
      </p:sp>
    </p:spTree>
    <p:extLst>
      <p:ext uri="{BB962C8B-B14F-4D97-AF65-F5344CB8AC3E}">
        <p14:creationId xmlns:p14="http://schemas.microsoft.com/office/powerpoint/2010/main" val="2945720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AC635D-CA7B-48B2-9EC2-78DB417808DF}"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15.01.2020</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397212-B7A7-4187-8F11-A46ED9604D73}"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1798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A7B69B-9817-462F-827E-C9D3DBF006D7}"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15.01.2020</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EBD2D-6D4B-4881-B118-FAF62D2A1B6B}"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1752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72DCB9-3980-46F5-A2B9-649E7F3B6A1F}"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15.01.2020</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CE80E2-2F80-4F8E-B49C-2404BCD2AE02}"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4807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9B170A-0195-4E4F-B9C5-170D8040ED7E}"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15.01.2020</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550E3B-201D-40F5-B386-9CECA9C55E31}"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3614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C918A9FC-7938-4AAC-B1F4-F7C97A68679B}" type="datetime1">
              <a:rPr lang="tr-TR"/>
              <a:pPr>
                <a:defRPr/>
              </a:pPr>
              <a:t>15.01.2020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16550E3B-201D-40F5-B386-9CECA9C55E31}"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672A60-A5DE-4889-A3D9-53B5D2CA443A}"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15.01.2020</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704F698-50D0-4F05-99D9-43773B101A4F}"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906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0BB261-3EBE-47F6-B561-550C685EB8A9}"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15.01.2020</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A59C2F-FB32-4148-8774-2BB59012302E}"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3572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08A10C-895E-402B-8AC4-508C31252953}"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15.01.2020</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67CEC0-DE57-4934-89EF-E6E48424F483}"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7876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2B7FCC-4805-487C-9BED-43A351B32216}"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15.01.2020</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8326FA-260D-48AD-854A-04E3C0055DA5}"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7603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14FE7B-FDD8-42DC-85E3-4D0A183245A1}"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15.01.2020</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17BA2A-FB05-4C05-B32A-E4EE39E2A8C2}"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6740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2B8DAF0-4990-42CD-BBF4-EEDF120638A9}"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15.01.2020</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F141D5-CE6F-4610-87BC-ECD31F8825D5}"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7144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80D21A-E9DB-4381-B9B5-7104045A42F9}"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15.01.2020</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E12275-C0D7-444D-A55E-DC76FE4E853C}"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2617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79B23878-3076-4D30-8F51-5E6EDB02382E}" type="datetime1">
              <a:rPr lang="tr-TR"/>
              <a:pPr>
                <a:defRPr/>
              </a:pPr>
              <a:t>15.01.2020</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5704F698-50D0-4F05-99D9-43773B101A4F}"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30EA2669-1CA4-4457-A39B-05B6D0091EB9}" type="datetime1">
              <a:rPr lang="tr-TR"/>
              <a:pPr>
                <a:defRPr/>
              </a:pPr>
              <a:t>15.01.2020</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C8A59C2F-FB32-4148-8774-2BB59012302E}"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7FAD8C3F-73E3-4A52-86B8-6BEB6E1F1A45}" type="datetime1">
              <a:rPr lang="tr-TR"/>
              <a:pPr>
                <a:defRPr/>
              </a:pPr>
              <a:t>15.01.2020</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DC67CEC0-DE57-4934-89EF-E6E48424F483}"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A688365-4475-4B07-B9C7-C06FFFBAC651}" type="datetime1">
              <a:rPr lang="tr-TR"/>
              <a:pPr>
                <a:defRPr/>
              </a:pPr>
              <a:t>15.01.2020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28326FA-260D-48AD-854A-04E3C0055DA5}"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EE61FC9-5FAF-4643-80B6-90055909DAE5}" type="datetime1">
              <a:rPr lang="tr-TR"/>
              <a:pPr>
                <a:defRPr/>
              </a:pPr>
              <a:t>15.01.2020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6017BA2A-FB05-4C05-B32A-E4EE39E2A8C2}" type="slidenum">
              <a:rPr lang="tr-TR"/>
              <a:pPr>
                <a:defRPr/>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2051050" y="-26988"/>
            <a:ext cx="6707188"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F578D90B-7A53-4318-8A78-D75254DB02AD}" type="datetime1">
              <a:rPr lang="tr-TR"/>
              <a:pPr>
                <a:defRPr/>
              </a:pPr>
              <a:t>15.01.2020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6C4870F-057B-439C-9A71-4F4714FB2BFD}" type="slidenum">
              <a:rPr lang="tr-TR"/>
              <a:pPr>
                <a:defRPr/>
              </a:pPr>
              <a:t>‹#›</a:t>
            </a:fld>
            <a:endParaRPr lang="tr-TR"/>
          </a:p>
        </p:txBody>
      </p:sp>
      <p:sp>
        <p:nvSpPr>
          <p:cNvPr id="3" name="Metin kutusu 2"/>
          <p:cNvSpPr txBox="1"/>
          <p:nvPr userDrawn="1"/>
        </p:nvSpPr>
        <p:spPr>
          <a:xfrm>
            <a:off x="611188" y="115888"/>
            <a:ext cx="1584325" cy="693737"/>
          </a:xfrm>
          <a:prstGeom prst="rect">
            <a:avLst/>
          </a:prstGeom>
          <a:noFill/>
        </p:spPr>
        <p:txBody>
          <a:bodyPr>
            <a:spAutoFit/>
          </a:bodyPr>
          <a:lstStyle/>
          <a:p>
            <a:pPr algn="ctr" fontAlgn="auto">
              <a:spcBef>
                <a:spcPts val="0"/>
              </a:spcBef>
              <a:spcAft>
                <a:spcPts val="0"/>
              </a:spcAft>
              <a:defRPr/>
            </a:pPr>
            <a:endParaRPr lang="tr-TR" sz="1300" b="1"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tr-TR" sz="1300" b="1" dirty="0">
                <a:effectLst>
                  <a:outerShdw blurRad="38100" dist="38100" dir="2700000" algn="tl">
                    <a:srgbClr val="000000">
                      <a:alpha val="43137"/>
                    </a:srgbClr>
                  </a:outerShdw>
                </a:effectLst>
                <a:latin typeface="+mn-lt"/>
                <a:cs typeface="+mn-cs"/>
              </a:rPr>
              <a:t>Kadının Statüsü Genel Müdürlüğü</a:t>
            </a: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709" r:id="rId12"/>
    <p:sldLayoutId id="2147483710" r:id="rId1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Calibri"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2051050" y="-26988"/>
            <a:ext cx="6707188"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F578D90B-7A53-4318-8A78-D75254DB02AD}" type="datetime1">
              <a:rPr lang="tr-TR"/>
              <a:pPr>
                <a:defRPr/>
              </a:pPr>
              <a:t>15.01.2020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6C4870F-057B-439C-9A71-4F4714FB2BFD}" type="slidenum">
              <a:rPr lang="tr-TR"/>
              <a:pPr>
                <a:defRPr/>
              </a:pPr>
              <a:t>‹#›</a:t>
            </a:fld>
            <a:endParaRPr lang="tr-TR"/>
          </a:p>
        </p:txBody>
      </p:sp>
      <p:sp>
        <p:nvSpPr>
          <p:cNvPr id="3" name="Metin kutusu 2"/>
          <p:cNvSpPr txBox="1"/>
          <p:nvPr userDrawn="1"/>
        </p:nvSpPr>
        <p:spPr>
          <a:xfrm>
            <a:off x="611188" y="115888"/>
            <a:ext cx="1584325" cy="693737"/>
          </a:xfrm>
          <a:prstGeom prst="rect">
            <a:avLst/>
          </a:prstGeom>
          <a:noFill/>
        </p:spPr>
        <p:txBody>
          <a:bodyPr>
            <a:spAutoFit/>
          </a:bodyPr>
          <a:lstStyle/>
          <a:p>
            <a:pPr algn="ctr" fontAlgn="auto">
              <a:spcBef>
                <a:spcPts val="0"/>
              </a:spcBef>
              <a:spcAft>
                <a:spcPts val="0"/>
              </a:spcAft>
              <a:defRPr/>
            </a:pPr>
            <a:endParaRPr lang="tr-TR" sz="1300" b="1" dirty="0">
              <a:solidFill>
                <a:prstClr val="black"/>
              </a:solidFill>
              <a:effectLst>
                <a:outerShdw blurRad="38100" dist="38100" dir="2700000" algn="tl">
                  <a:srgbClr val="000000">
                    <a:alpha val="43137"/>
                  </a:srgbClr>
                </a:outerShdw>
              </a:effectLst>
              <a:latin typeface="Calibri"/>
            </a:endParaRPr>
          </a:p>
          <a:p>
            <a:pPr algn="ctr" fontAlgn="auto">
              <a:spcBef>
                <a:spcPts val="0"/>
              </a:spcBef>
              <a:spcAft>
                <a:spcPts val="0"/>
              </a:spcAft>
              <a:defRPr/>
            </a:pPr>
            <a:r>
              <a:rPr lang="tr-TR" sz="1300" b="1" dirty="0">
                <a:solidFill>
                  <a:prstClr val="black"/>
                </a:solidFill>
                <a:effectLst>
                  <a:outerShdw blurRad="38100" dist="38100" dir="2700000" algn="tl">
                    <a:srgbClr val="000000">
                      <a:alpha val="43137"/>
                    </a:srgbClr>
                  </a:outerShdw>
                </a:effectLst>
                <a:latin typeface="Calibri"/>
              </a:rPr>
              <a:t>Kadının Statüsü Genel Müdürlüğü</a:t>
            </a:r>
          </a:p>
        </p:txBody>
      </p:sp>
    </p:spTree>
    <p:extLst>
      <p:ext uri="{BB962C8B-B14F-4D97-AF65-F5344CB8AC3E}">
        <p14:creationId xmlns:p14="http://schemas.microsoft.com/office/powerpoint/2010/main" val="4156303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Calibri"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2051720" y="-27384"/>
            <a:ext cx="670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dirty="0" smtClean="0"/>
              <a:t>Asıl metin stillerini düzenlemek için tıklatın</a:t>
            </a:r>
          </a:p>
          <a:p>
            <a:pPr lvl="1"/>
            <a:r>
              <a:rPr lang="tr-TR" altLang="tr-TR" dirty="0" smtClean="0"/>
              <a:t>İkinci düzey</a:t>
            </a:r>
          </a:p>
          <a:p>
            <a:pPr lvl="2"/>
            <a:r>
              <a:rPr lang="tr-TR" altLang="tr-TR" dirty="0" smtClean="0"/>
              <a:t>Üçüncü düzey</a:t>
            </a:r>
          </a:p>
          <a:p>
            <a:pPr lvl="3"/>
            <a:r>
              <a:rPr lang="tr-TR" altLang="tr-TR" dirty="0" smtClean="0"/>
              <a:t>Dördüncü düzey</a:t>
            </a:r>
          </a:p>
          <a:p>
            <a:pPr lvl="4"/>
            <a:r>
              <a:rPr lang="tr-TR" altLang="tr-TR" dirty="0"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A1FDBC15-F0E7-4EFC-B70B-B53614132C16}" type="datetime1">
              <a:rPr lang="tr-TR" smtClean="0"/>
              <a:pPr>
                <a:defRPr/>
              </a:pPr>
              <a:t>15.01.2020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C69CB6D-A257-4BBA-A2FC-5EC7117CDD2C}" type="slidenum">
              <a:rPr lang="tr-TR"/>
              <a:pPr>
                <a:defRPr/>
              </a:pPr>
              <a:t>‹#›</a:t>
            </a:fld>
            <a:endParaRPr lang="tr-TR"/>
          </a:p>
        </p:txBody>
      </p:sp>
      <p:sp>
        <p:nvSpPr>
          <p:cNvPr id="3" name="Metin kutusu 2"/>
          <p:cNvSpPr txBox="1"/>
          <p:nvPr userDrawn="1"/>
        </p:nvSpPr>
        <p:spPr>
          <a:xfrm>
            <a:off x="611560" y="116632"/>
            <a:ext cx="1584176" cy="692497"/>
          </a:xfrm>
          <a:prstGeom prst="rect">
            <a:avLst/>
          </a:prstGeom>
          <a:noFill/>
        </p:spPr>
        <p:txBody>
          <a:bodyPr wrap="square" rtlCol="0">
            <a:spAutoFit/>
          </a:bodyPr>
          <a:lstStyle/>
          <a:p>
            <a:pPr algn="ctr" fontAlgn="auto">
              <a:spcBef>
                <a:spcPts val="0"/>
              </a:spcBef>
              <a:spcAft>
                <a:spcPts val="0"/>
              </a:spcAft>
            </a:pPr>
            <a:endParaRPr lang="tr-TR" sz="1300" b="1" dirty="0" smtClean="0">
              <a:solidFill>
                <a:prstClr val="black"/>
              </a:solidFill>
              <a:effectLst>
                <a:outerShdw blurRad="38100" dist="38100" dir="2700000" algn="tl">
                  <a:srgbClr val="000000">
                    <a:alpha val="43137"/>
                  </a:srgbClr>
                </a:outerShdw>
              </a:effectLst>
              <a:latin typeface="Calibri"/>
              <a:cs typeface="+mn-cs"/>
            </a:endParaRPr>
          </a:p>
          <a:p>
            <a:pPr algn="ctr" fontAlgn="auto">
              <a:spcBef>
                <a:spcPts val="0"/>
              </a:spcBef>
              <a:spcAft>
                <a:spcPts val="0"/>
              </a:spcAft>
            </a:pPr>
            <a:r>
              <a:rPr lang="tr-TR" sz="1300" b="1" dirty="0" smtClean="0">
                <a:solidFill>
                  <a:prstClr val="black"/>
                </a:solidFill>
                <a:effectLst>
                  <a:outerShdw blurRad="38100" dist="38100" dir="2700000" algn="tl">
                    <a:srgbClr val="000000">
                      <a:alpha val="43137"/>
                    </a:srgbClr>
                  </a:outerShdw>
                </a:effectLst>
                <a:latin typeface="Calibri"/>
                <a:cs typeface="+mn-cs"/>
              </a:rPr>
              <a:t>Kadının Statüsü Genel Müdürlüğü</a:t>
            </a:r>
          </a:p>
        </p:txBody>
      </p:sp>
    </p:spTree>
    <p:extLst>
      <p:ext uri="{BB962C8B-B14F-4D97-AF65-F5344CB8AC3E}">
        <p14:creationId xmlns:p14="http://schemas.microsoft.com/office/powerpoint/2010/main" val="2277563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Calibri"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2051050" y="-26988"/>
            <a:ext cx="6707188"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9EC781-A1EA-4194-817A-C1429BB1D021}"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15.01.2020</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C4870F-057B-439C-9A71-4F4714FB2BFD}"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etin kutusu 2"/>
          <p:cNvSpPr txBox="1"/>
          <p:nvPr userDrawn="1"/>
        </p:nvSpPr>
        <p:spPr>
          <a:xfrm>
            <a:off x="611188" y="115888"/>
            <a:ext cx="1584325" cy="6937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Kadının Statüsü Genel Müdürlüğü</a:t>
            </a:r>
          </a:p>
        </p:txBody>
      </p:sp>
    </p:spTree>
    <p:extLst>
      <p:ext uri="{BB962C8B-B14F-4D97-AF65-F5344CB8AC3E}">
        <p14:creationId xmlns:p14="http://schemas.microsoft.com/office/powerpoint/2010/main" val="41858277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Calibri"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03648" y="1988840"/>
            <a:ext cx="6400800" cy="1752600"/>
          </a:xfrm>
        </p:spPr>
        <p:txBody>
          <a:bodyPr/>
          <a:lstStyle/>
          <a:p>
            <a:r>
              <a:rPr lang="tr-TR" sz="4400" b="1" dirty="0" smtClean="0">
                <a:solidFill>
                  <a:srgbClr val="C00000"/>
                </a:solidFill>
              </a:rPr>
              <a:t>ERKEN YAŞTA VE ZORLA EVLİLİKLERLE MÜCADELE</a:t>
            </a:r>
          </a:p>
          <a:p>
            <a:r>
              <a:rPr lang="tr-TR" sz="4400" b="1" dirty="0" smtClean="0">
                <a:solidFill>
                  <a:srgbClr val="C00000"/>
                </a:solidFill>
              </a:rPr>
              <a:t>SEMİNERİ</a:t>
            </a:r>
          </a:p>
          <a:p>
            <a:endParaRPr lang="tr-TR" sz="4400" b="1" dirty="0">
              <a:solidFill>
                <a:srgbClr val="C00000"/>
              </a:solidFill>
            </a:endParaRPr>
          </a:p>
        </p:txBody>
      </p:sp>
    </p:spTree>
    <p:extLst>
      <p:ext uri="{BB962C8B-B14F-4D97-AF65-F5344CB8AC3E}">
        <p14:creationId xmlns:p14="http://schemas.microsoft.com/office/powerpoint/2010/main" val="594444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Başlık 1"/>
          <p:cNvSpPr>
            <a:spLocks noGrp="1"/>
          </p:cNvSpPr>
          <p:nvPr>
            <p:ph type="title"/>
          </p:nvPr>
        </p:nvSpPr>
        <p:spPr>
          <a:xfrm>
            <a:off x="1403648" y="-26988"/>
            <a:ext cx="7354590" cy="1143001"/>
          </a:xfrm>
        </p:spPr>
        <p:txBody>
          <a:bodyPr>
            <a:noAutofit/>
          </a:bodyPr>
          <a:lstStyle/>
          <a:p>
            <a:r>
              <a:rPr lang="tr-TR" sz="3200" b="1" dirty="0" smtClean="0"/>
              <a:t>Neden Kız Çocukları Erken Yaşta Evlendiriliyor?</a:t>
            </a:r>
            <a:endParaRPr lang="tr-TR" sz="3200" b="1" dirty="0"/>
          </a:p>
        </p:txBody>
      </p:sp>
      <p:sp>
        <p:nvSpPr>
          <p:cNvPr id="3" name="Altbilgi Yer Tutucusu 2"/>
          <p:cNvSpPr>
            <a:spLocks noGrp="1"/>
          </p:cNvSpPr>
          <p:nvPr>
            <p:ph type="ftr" sz="quarter" idx="11"/>
          </p:nvPr>
        </p:nvSpPr>
        <p:spPr/>
        <p:txBody>
          <a:bodyPr/>
          <a:lstStyle/>
          <a:p>
            <a:endParaRPr lang="en-US"/>
          </a:p>
        </p:txBody>
      </p:sp>
      <p:grpSp>
        <p:nvGrpSpPr>
          <p:cNvPr id="7" name="Grup 6"/>
          <p:cNvGrpSpPr/>
          <p:nvPr/>
        </p:nvGrpSpPr>
        <p:grpSpPr>
          <a:xfrm>
            <a:off x="932834" y="2208943"/>
            <a:ext cx="7455590" cy="3783872"/>
            <a:chOff x="666750" y="2241550"/>
            <a:chExt cx="7580313" cy="3751263"/>
          </a:xfrm>
        </p:grpSpPr>
        <p:grpSp>
          <p:nvGrpSpPr>
            <p:cNvPr id="8" name="Grup 7"/>
            <p:cNvGrpSpPr/>
            <p:nvPr/>
          </p:nvGrpSpPr>
          <p:grpSpPr>
            <a:xfrm>
              <a:off x="684213" y="2241550"/>
              <a:ext cx="3448050" cy="1116013"/>
              <a:chOff x="684213" y="2241550"/>
              <a:chExt cx="3448050" cy="1116013"/>
            </a:xfrm>
          </p:grpSpPr>
          <p:grpSp>
            <p:nvGrpSpPr>
              <p:cNvPr id="28" name="Grup 11"/>
              <p:cNvGrpSpPr>
                <a:grpSpLocks/>
              </p:cNvGrpSpPr>
              <p:nvPr/>
            </p:nvGrpSpPr>
            <p:grpSpPr bwMode="auto">
              <a:xfrm>
                <a:off x="684213" y="2241550"/>
                <a:ext cx="3448050" cy="1116013"/>
                <a:chOff x="683568" y="2240868"/>
                <a:chExt cx="3448050" cy="756084"/>
              </a:xfrm>
            </p:grpSpPr>
            <p:pic>
              <p:nvPicPr>
                <p:cNvPr id="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40868"/>
                  <a:ext cx="3448050" cy="7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Metin kutusu 30"/>
                <p:cNvSpPr txBox="1"/>
                <p:nvPr/>
              </p:nvSpPr>
              <p:spPr>
                <a:xfrm>
                  <a:off x="1224905" y="2348419"/>
                  <a:ext cx="2303463" cy="563567"/>
                </a:xfrm>
                <a:prstGeom prst="rect">
                  <a:avLst/>
                </a:prstGeom>
                <a:noFill/>
              </p:spPr>
              <p:txBody>
                <a:bodyPr>
                  <a:spAutoFit/>
                </a:bodyPr>
                <a:lstStyle/>
                <a:p>
                  <a:pPr algn="ctr">
                    <a:defRPr/>
                  </a:pPr>
                  <a:r>
                    <a:rPr lang="tr-TR" sz="2400" b="1" i="1" dirty="0">
                      <a:solidFill>
                        <a:schemeClr val="bg1"/>
                      </a:solidFill>
                      <a:effectLst>
                        <a:outerShdw blurRad="38100" dist="38100" dir="2700000" algn="tl">
                          <a:srgbClr val="000000">
                            <a:alpha val="43137"/>
                          </a:srgbClr>
                        </a:outerShdw>
                      </a:effectLst>
                      <a:latin typeface="+mn-lt"/>
                      <a:cs typeface="Vijaya" pitchFamily="34" charset="0"/>
                    </a:rPr>
                    <a:t>Ekonomik </a:t>
                  </a:r>
                </a:p>
                <a:p>
                  <a:pPr algn="ctr">
                    <a:defRPr/>
                  </a:pPr>
                  <a:r>
                    <a:rPr lang="tr-TR" sz="2400" b="1" i="1" dirty="0">
                      <a:solidFill>
                        <a:schemeClr val="bg1"/>
                      </a:solidFill>
                      <a:effectLst>
                        <a:outerShdw blurRad="38100" dist="38100" dir="2700000" algn="tl">
                          <a:srgbClr val="000000">
                            <a:alpha val="43137"/>
                          </a:srgbClr>
                        </a:outerShdw>
                      </a:effectLst>
                      <a:latin typeface="+mn-lt"/>
                      <a:cs typeface="Vijaya" pitchFamily="34" charset="0"/>
                    </a:rPr>
                    <a:t>Yoksulluk</a:t>
                  </a:r>
                </a:p>
              </p:txBody>
            </p:sp>
          </p:gr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2382838"/>
                <a:ext cx="78263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up 8"/>
            <p:cNvGrpSpPr/>
            <p:nvPr/>
          </p:nvGrpSpPr>
          <p:grpSpPr>
            <a:xfrm>
              <a:off x="666750" y="3497263"/>
              <a:ext cx="3486150" cy="1084262"/>
              <a:chOff x="666750" y="3497263"/>
              <a:chExt cx="3486150" cy="1084262"/>
            </a:xfrm>
          </p:grpSpPr>
          <p:grpSp>
            <p:nvGrpSpPr>
              <p:cNvPr id="24" name="Grup 10"/>
              <p:cNvGrpSpPr>
                <a:grpSpLocks/>
              </p:cNvGrpSpPr>
              <p:nvPr/>
            </p:nvGrpSpPr>
            <p:grpSpPr bwMode="auto">
              <a:xfrm>
                <a:off x="666750" y="3497263"/>
                <a:ext cx="3486150" cy="1084262"/>
                <a:chOff x="666850" y="3497015"/>
                <a:chExt cx="3486150" cy="698326"/>
              </a:xfrm>
            </p:grpSpPr>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50" y="3497015"/>
                  <a:ext cx="3486150" cy="69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Metin kutusu 26"/>
                <p:cNvSpPr txBox="1"/>
                <p:nvPr/>
              </p:nvSpPr>
              <p:spPr>
                <a:xfrm>
                  <a:off x="1589188" y="3620730"/>
                  <a:ext cx="2087562" cy="336983"/>
                </a:xfrm>
                <a:prstGeom prst="rect">
                  <a:avLst/>
                </a:prstGeom>
                <a:noFill/>
              </p:spPr>
              <p:txBody>
                <a:bodyPr>
                  <a:spAutoFit/>
                </a:bodyPr>
                <a:lstStyle>
                  <a:defPPr>
                    <a:defRPr lang="tr-TR"/>
                  </a:defPPr>
                </a:lstStyle>
                <a:p>
                  <a:pPr>
                    <a:defRPr/>
                  </a:pPr>
                  <a:r>
                    <a:rPr lang="tr-TR" sz="2800" b="1" i="1" dirty="0">
                      <a:solidFill>
                        <a:schemeClr val="bg1"/>
                      </a:solidFill>
                      <a:effectLst>
                        <a:outerShdw blurRad="38100" dist="38100" dir="2700000" algn="tl">
                          <a:srgbClr val="000000">
                            <a:alpha val="43137"/>
                          </a:srgbClr>
                        </a:outerShdw>
                      </a:effectLst>
                      <a:latin typeface="+mn-lt"/>
                      <a:cs typeface="Vijaya" pitchFamily="34" charset="0"/>
                    </a:rPr>
                    <a:t>Eğitimsizlik</a:t>
                  </a:r>
                </a:p>
              </p:txBody>
            </p:sp>
          </p:grpSp>
          <p:pic>
            <p:nvPicPr>
              <p:cNvPr id="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3624263"/>
                <a:ext cx="60960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up 1"/>
            <p:cNvGrpSpPr>
              <a:grpSpLocks/>
            </p:cNvGrpSpPr>
            <p:nvPr/>
          </p:nvGrpSpPr>
          <p:grpSpPr bwMode="auto">
            <a:xfrm>
              <a:off x="4779963" y="2274888"/>
              <a:ext cx="3467100" cy="1082675"/>
              <a:chOff x="4779963" y="2274888"/>
              <a:chExt cx="3467100" cy="1082675"/>
            </a:xfrm>
          </p:grpSpPr>
          <p:grpSp>
            <p:nvGrpSpPr>
              <p:cNvPr id="20" name="Grup 9"/>
              <p:cNvGrpSpPr>
                <a:grpSpLocks/>
              </p:cNvGrpSpPr>
              <p:nvPr/>
            </p:nvGrpSpPr>
            <p:grpSpPr bwMode="auto">
              <a:xfrm>
                <a:off x="4779963" y="2274888"/>
                <a:ext cx="3467100" cy="1082675"/>
                <a:chOff x="4777276" y="2416436"/>
                <a:chExt cx="3467100" cy="687072"/>
              </a:xfrm>
            </p:grpSpPr>
            <p:pic>
              <p:nvPicPr>
                <p:cNvPr id="2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7276" y="2416436"/>
                  <a:ext cx="3467100" cy="68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Metin kutusu 22"/>
                <p:cNvSpPr txBox="1"/>
                <p:nvPr/>
              </p:nvSpPr>
              <p:spPr>
                <a:xfrm>
                  <a:off x="5761690" y="2557567"/>
                  <a:ext cx="2192173" cy="292975"/>
                </a:xfrm>
                <a:prstGeom prst="rect">
                  <a:avLst/>
                </a:prstGeom>
                <a:noFill/>
              </p:spPr>
              <p:txBody>
                <a:bodyPr wrap="square">
                  <a:spAutoFit/>
                </a:bodyPr>
                <a:lstStyle/>
                <a:p>
                  <a:pPr>
                    <a:defRPr/>
                  </a:pPr>
                  <a:r>
                    <a:rPr lang="tr-TR" sz="2400" b="1" i="1" dirty="0">
                      <a:solidFill>
                        <a:schemeClr val="bg1"/>
                      </a:solidFill>
                      <a:effectLst>
                        <a:outerShdw blurRad="38100" dist="38100" dir="2700000" algn="tl">
                          <a:srgbClr val="000000">
                            <a:alpha val="43137"/>
                          </a:srgbClr>
                        </a:outerShdw>
                      </a:effectLst>
                      <a:latin typeface="+mn-lt"/>
                    </a:rPr>
                    <a:t>  </a:t>
                  </a:r>
                  <a:r>
                    <a:rPr lang="tr-TR" sz="2400" b="1" i="1" dirty="0">
                      <a:solidFill>
                        <a:schemeClr val="bg1"/>
                      </a:solidFill>
                      <a:effectLst>
                        <a:outerShdw blurRad="38100" dist="38100" dir="2700000" algn="tl">
                          <a:srgbClr val="000000">
                            <a:alpha val="43137"/>
                          </a:srgbClr>
                        </a:outerShdw>
                      </a:effectLst>
                    </a:rPr>
                    <a:t> </a:t>
                  </a:r>
                  <a:r>
                    <a:rPr lang="tr-TR" sz="2400" b="1" i="1" dirty="0" smtClean="0">
                      <a:solidFill>
                        <a:schemeClr val="bg1"/>
                      </a:solidFill>
                      <a:effectLst>
                        <a:outerShdw blurRad="38100" dist="38100" dir="2700000" algn="tl">
                          <a:srgbClr val="000000">
                            <a:alpha val="43137"/>
                          </a:srgbClr>
                        </a:outerShdw>
                      </a:effectLst>
                    </a:rPr>
                    <a:t> </a:t>
                  </a:r>
                  <a:r>
                    <a:rPr lang="tr-TR" sz="2400" b="1" i="1" dirty="0" smtClean="0">
                      <a:solidFill>
                        <a:schemeClr val="bg1"/>
                      </a:solidFill>
                      <a:effectLst>
                        <a:outerShdw blurRad="38100" dist="38100" dir="2700000" algn="tl">
                          <a:srgbClr val="000000">
                            <a:alpha val="43137"/>
                          </a:srgbClr>
                        </a:outerShdw>
                      </a:effectLst>
                      <a:latin typeface="+mn-lt"/>
                    </a:rPr>
                    <a:t>Eşitsizlik</a:t>
                  </a:r>
                  <a:endParaRPr lang="tr-TR" sz="2400" b="1" i="1" dirty="0">
                    <a:solidFill>
                      <a:schemeClr val="bg1"/>
                    </a:solidFill>
                    <a:effectLst>
                      <a:outerShdw blurRad="38100" dist="38100" dir="2700000" algn="tl">
                        <a:srgbClr val="000000">
                          <a:alpha val="43137"/>
                        </a:srgbClr>
                      </a:outerShdw>
                    </a:effectLst>
                    <a:latin typeface="+mn-lt"/>
                  </a:endParaRPr>
                </a:p>
              </p:txBody>
            </p:sp>
          </p:grpSp>
          <p:pic>
            <p:nvPicPr>
              <p:cNvPr id="21" name="Picture 4" descr="D:\Aile_Users\aslihan.dogan\Desktop\stock-photo-scales-of-justice-with-man-and-woman-sexual-equality-120048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7275" y="2400300"/>
                <a:ext cx="7572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up 2"/>
            <p:cNvGrpSpPr>
              <a:grpSpLocks/>
            </p:cNvGrpSpPr>
            <p:nvPr/>
          </p:nvGrpSpPr>
          <p:grpSpPr bwMode="auto">
            <a:xfrm>
              <a:off x="4719638" y="3608388"/>
              <a:ext cx="3505200" cy="1045406"/>
              <a:chOff x="4719638" y="3608387"/>
              <a:chExt cx="3505200" cy="1045076"/>
            </a:xfrm>
          </p:grpSpPr>
          <p:grpSp>
            <p:nvGrpSpPr>
              <p:cNvPr id="16" name="Grup 15"/>
              <p:cNvGrpSpPr>
                <a:grpSpLocks/>
              </p:cNvGrpSpPr>
              <p:nvPr/>
            </p:nvGrpSpPr>
            <p:grpSpPr bwMode="auto">
              <a:xfrm>
                <a:off x="4719638" y="3608387"/>
                <a:ext cx="3505200" cy="1045076"/>
                <a:chOff x="4668091" y="2244355"/>
                <a:chExt cx="3505200" cy="1044465"/>
              </a:xfrm>
            </p:grpSpPr>
            <p:pic>
              <p:nvPicPr>
                <p:cNvPr id="18"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8091" y="2244355"/>
                  <a:ext cx="3505200" cy="104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Metin kutusu 18"/>
                <p:cNvSpPr txBox="1"/>
                <p:nvPr/>
              </p:nvSpPr>
              <p:spPr>
                <a:xfrm>
                  <a:off x="5384053" y="2298281"/>
                  <a:ext cx="2520950" cy="707249"/>
                </a:xfrm>
                <a:prstGeom prst="rect">
                  <a:avLst/>
                </a:prstGeom>
                <a:noFill/>
              </p:spPr>
              <p:txBody>
                <a:bodyPr>
                  <a:spAutoFit/>
                </a:bodyPr>
                <a:lstStyle/>
                <a:p>
                  <a:pPr>
                    <a:defRPr/>
                  </a:pPr>
                  <a:r>
                    <a:rPr lang="tr-TR" sz="2000" b="1" i="1" dirty="0">
                      <a:solidFill>
                        <a:schemeClr val="bg1"/>
                      </a:solidFill>
                      <a:effectLst>
                        <a:outerShdw blurRad="38100" dist="38100" dir="2700000" algn="tl">
                          <a:srgbClr val="000000">
                            <a:alpha val="43137"/>
                          </a:srgbClr>
                        </a:outerShdw>
                      </a:effectLst>
                      <a:latin typeface="+mn-lt"/>
                    </a:rPr>
                    <a:t>Kız </a:t>
                  </a:r>
                  <a:r>
                    <a:rPr lang="tr-TR" sz="2000" b="1" i="1" dirty="0" smtClean="0">
                      <a:solidFill>
                        <a:schemeClr val="bg1"/>
                      </a:solidFill>
                      <a:effectLst>
                        <a:outerShdw blurRad="38100" dist="38100" dir="2700000" algn="tl">
                          <a:srgbClr val="000000">
                            <a:alpha val="43137"/>
                          </a:srgbClr>
                        </a:outerShdw>
                      </a:effectLst>
                      <a:latin typeface="+mn-lt"/>
                    </a:rPr>
                    <a:t>çocuklarını koruma </a:t>
                  </a:r>
                  <a:r>
                    <a:rPr lang="tr-TR" sz="2000" b="1" i="1" dirty="0">
                      <a:solidFill>
                        <a:schemeClr val="bg1"/>
                      </a:solidFill>
                      <a:effectLst>
                        <a:outerShdw blurRad="38100" dist="38100" dir="2700000" algn="tl">
                          <a:srgbClr val="000000">
                            <a:alpha val="43137"/>
                          </a:srgbClr>
                        </a:outerShdw>
                      </a:effectLst>
                      <a:latin typeface="+mn-lt"/>
                    </a:rPr>
                    <a:t>isteği </a:t>
                  </a:r>
                </a:p>
              </p:txBody>
            </p:sp>
          </p:grpSp>
          <p:pic>
            <p:nvPicPr>
              <p:cNvPr id="17" name="Picture 5" descr="D:\Aile_Users\aslihan.dogan\Desktop\stock-vector-vector-children-silhouettes-1731273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9963" y="3662363"/>
                <a:ext cx="541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up 3"/>
            <p:cNvGrpSpPr>
              <a:grpSpLocks/>
            </p:cNvGrpSpPr>
            <p:nvPr/>
          </p:nvGrpSpPr>
          <p:grpSpPr bwMode="auto">
            <a:xfrm>
              <a:off x="2087563" y="4816475"/>
              <a:ext cx="3470275" cy="1176338"/>
              <a:chOff x="673100" y="4849813"/>
              <a:chExt cx="3470275" cy="1176337"/>
            </a:xfrm>
          </p:grpSpPr>
          <p:pic>
            <p:nvPicPr>
              <p:cNvPr id="13"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100" y="4849813"/>
                <a:ext cx="3470275" cy="117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Metin kutusu 13"/>
              <p:cNvSpPr txBox="1"/>
              <p:nvPr/>
            </p:nvSpPr>
            <p:spPr>
              <a:xfrm>
                <a:off x="1820862" y="5022851"/>
                <a:ext cx="1620957" cy="830996"/>
              </a:xfrm>
              <a:prstGeom prst="rect">
                <a:avLst/>
              </a:prstGeom>
              <a:noFill/>
            </p:spPr>
            <p:txBody>
              <a:bodyPr wrap="none">
                <a:spAutoFit/>
              </a:bodyPr>
              <a:lstStyle/>
              <a:p>
                <a:pPr>
                  <a:defRPr/>
                </a:pPr>
                <a:r>
                  <a:rPr lang="tr-TR" sz="2400" b="1" i="1" dirty="0">
                    <a:solidFill>
                      <a:schemeClr val="bg1"/>
                    </a:solidFill>
                    <a:effectLst>
                      <a:outerShdw blurRad="38100" dist="38100" dir="2700000" algn="tl">
                        <a:srgbClr val="000000">
                          <a:alpha val="43137"/>
                        </a:srgbClr>
                      </a:outerShdw>
                    </a:effectLst>
                    <a:latin typeface="+mn-lt"/>
                  </a:rPr>
                  <a:t>Gelenekler </a:t>
                </a:r>
              </a:p>
              <a:p>
                <a:pPr>
                  <a:defRPr/>
                </a:pPr>
                <a:r>
                  <a:rPr lang="tr-TR" sz="2400" b="1" i="1" dirty="0">
                    <a:solidFill>
                      <a:schemeClr val="bg1"/>
                    </a:solidFill>
                    <a:effectLst>
                      <a:outerShdw blurRad="38100" dist="38100" dir="2700000" algn="tl">
                        <a:srgbClr val="000000">
                          <a:alpha val="43137"/>
                        </a:srgbClr>
                      </a:outerShdw>
                    </a:effectLst>
                    <a:latin typeface="+mn-lt"/>
                  </a:rPr>
                  <a:t>Adetler</a:t>
                </a:r>
                <a:r>
                  <a:rPr lang="tr-TR" sz="2400" dirty="0">
                    <a:latin typeface="Arial" pitchFamily="34" charset="0"/>
                  </a:rPr>
                  <a:t> </a:t>
                </a:r>
              </a:p>
            </p:txBody>
          </p:sp>
          <p:pic>
            <p:nvPicPr>
              <p:cNvPr id="15" name="Picture 2" descr="D:\Aile_Users\aslihan.dogan\Desktop\stock-vector-set-of-jewish-religious-holiday-vector-symbols-11821425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2951" y="4973710"/>
                <a:ext cx="84519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84513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endParaRPr lang="en-US"/>
          </a:p>
        </p:txBody>
      </p:sp>
      <p:sp>
        <p:nvSpPr>
          <p:cNvPr id="6" name="Başlık 2"/>
          <p:cNvSpPr txBox="1">
            <a:spLocks/>
          </p:cNvSpPr>
          <p:nvPr/>
        </p:nvSpPr>
        <p:spPr>
          <a:xfrm>
            <a:off x="1936818" y="-171400"/>
            <a:ext cx="6555489" cy="1357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C00000"/>
                </a:solidFill>
                <a:ea typeface="ＭＳ Ｐゴシック" pitchFamily="34" charset="-128"/>
              </a:rPr>
              <a:t>   </a:t>
            </a:r>
            <a:r>
              <a:rPr lang="tr-TR" sz="2800" b="1" dirty="0" smtClean="0">
                <a:solidFill>
                  <a:srgbClr val="C00000"/>
                </a:solidFill>
                <a:latin typeface="Times New Roman" pitchFamily="18" charset="0"/>
                <a:ea typeface="ＭＳ Ｐゴシック" pitchFamily="34" charset="-128"/>
                <a:cs typeface="Times New Roman" pitchFamily="18" charset="0"/>
              </a:rPr>
              <a:t>Neden Kız Çocukları Erken Yaşta Evlendiriliyor?</a:t>
            </a:r>
          </a:p>
        </p:txBody>
      </p:sp>
      <p:grpSp>
        <p:nvGrpSpPr>
          <p:cNvPr id="7" name="Grup 6"/>
          <p:cNvGrpSpPr/>
          <p:nvPr/>
        </p:nvGrpSpPr>
        <p:grpSpPr>
          <a:xfrm>
            <a:off x="2895899" y="1732053"/>
            <a:ext cx="3303587" cy="1277302"/>
            <a:chOff x="971550" y="1989138"/>
            <a:chExt cx="3448050" cy="1116012"/>
          </a:xfrm>
        </p:grpSpPr>
        <p:grpSp>
          <p:nvGrpSpPr>
            <p:cNvPr id="8" name="Grup 11"/>
            <p:cNvGrpSpPr>
              <a:grpSpLocks/>
            </p:cNvGrpSpPr>
            <p:nvPr/>
          </p:nvGrpSpPr>
          <p:grpSpPr bwMode="auto">
            <a:xfrm>
              <a:off x="971550" y="1989138"/>
              <a:ext cx="3448050" cy="1116012"/>
              <a:chOff x="5364584" y="2741567"/>
              <a:chExt cx="3448050" cy="756084"/>
            </a:xfrm>
          </p:grpSpPr>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584" y="2741567"/>
                <a:ext cx="3448050" cy="7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Metin kutusu 10"/>
              <p:cNvSpPr txBox="1"/>
              <p:nvPr/>
            </p:nvSpPr>
            <p:spPr>
              <a:xfrm>
                <a:off x="6156747" y="2791041"/>
                <a:ext cx="2303462" cy="563568"/>
              </a:xfrm>
              <a:prstGeom prst="rect">
                <a:avLst/>
              </a:prstGeom>
              <a:noFill/>
            </p:spPr>
            <p:txBody>
              <a:bodyPr>
                <a:spAutoFit/>
              </a:bodyPr>
              <a:lstStyle/>
              <a:p>
                <a:pPr algn="ctr">
                  <a:defRPr/>
                </a:pPr>
                <a:r>
                  <a:rPr lang="tr-TR" sz="2400" b="1" i="1" dirty="0">
                    <a:solidFill>
                      <a:schemeClr val="bg1"/>
                    </a:solidFill>
                    <a:effectLst>
                      <a:outerShdw blurRad="38100" dist="38100" dir="2700000" algn="tl">
                        <a:srgbClr val="000000">
                          <a:alpha val="43137"/>
                        </a:srgbClr>
                      </a:outerShdw>
                    </a:effectLst>
                    <a:latin typeface="+mn-lt"/>
                    <a:cs typeface="Vijaya" pitchFamily="34" charset="0"/>
                  </a:rPr>
                  <a:t>Ekonomik </a:t>
                </a:r>
              </a:p>
              <a:p>
                <a:pPr algn="ctr">
                  <a:defRPr/>
                </a:pPr>
                <a:r>
                  <a:rPr lang="tr-TR" sz="2400" b="1" i="1" dirty="0">
                    <a:solidFill>
                      <a:schemeClr val="bg1"/>
                    </a:solidFill>
                    <a:effectLst>
                      <a:outerShdw blurRad="38100" dist="38100" dir="2700000" algn="tl">
                        <a:srgbClr val="000000">
                          <a:alpha val="43137"/>
                        </a:srgbClr>
                      </a:outerShdw>
                    </a:effectLst>
                    <a:latin typeface="+mn-lt"/>
                    <a:cs typeface="Vijaya" pitchFamily="34" charset="0"/>
                  </a:rPr>
                  <a:t>Yoksulluk</a:t>
                </a: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081213"/>
              <a:ext cx="7826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
          <p:cNvSpPr txBox="1">
            <a:spLocks noChangeArrowheads="1"/>
          </p:cNvSpPr>
          <p:nvPr/>
        </p:nvSpPr>
        <p:spPr bwMode="auto">
          <a:xfrm>
            <a:off x="931045" y="3240523"/>
            <a:ext cx="756126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buFont typeface="Wingdings" panose="05000000000000000000" pitchFamily="2" charset="2"/>
              <a:buChar char="Ø"/>
            </a:pPr>
            <a:r>
              <a:rPr lang="tr-TR" dirty="0">
                <a:cs typeface="Arial" charset="0"/>
              </a:rPr>
              <a:t>Erken yaşta evliliğin en temel sebebi yoksulluktur.</a:t>
            </a:r>
          </a:p>
          <a:p>
            <a:pPr algn="just" eaLnBrk="1" hangingPunct="1">
              <a:buFont typeface="Wingdings" panose="05000000000000000000" pitchFamily="2" charset="2"/>
              <a:buChar char="Ø"/>
            </a:pPr>
            <a:endParaRPr lang="tr-TR" dirty="0">
              <a:cs typeface="Arial" charset="0"/>
            </a:endParaRPr>
          </a:p>
          <a:p>
            <a:pPr algn="just" eaLnBrk="1" hangingPunct="1">
              <a:buFont typeface="Wingdings" panose="05000000000000000000" pitchFamily="2" charset="2"/>
              <a:buChar char="Ø"/>
            </a:pPr>
            <a:r>
              <a:rPr lang="tr-TR" dirty="0"/>
              <a:t>K</a:t>
            </a:r>
            <a:r>
              <a:rPr lang="tr-TR" dirty="0" smtClean="0">
                <a:cs typeface="Arial" charset="0"/>
              </a:rPr>
              <a:t>ız çocukları bazı ailelerde bir </a:t>
            </a:r>
            <a:r>
              <a:rPr lang="tr-TR" dirty="0">
                <a:cs typeface="Arial" charset="0"/>
              </a:rPr>
              <a:t>yük olarak </a:t>
            </a:r>
            <a:r>
              <a:rPr lang="tr-TR" dirty="0" smtClean="0">
                <a:cs typeface="Arial" charset="0"/>
              </a:rPr>
              <a:t>görülebilmektedir. </a:t>
            </a:r>
          </a:p>
          <a:p>
            <a:pPr algn="just" eaLnBrk="1" hangingPunct="1">
              <a:buFont typeface="Wingdings" panose="05000000000000000000" pitchFamily="2" charset="2"/>
              <a:buChar char="Ø"/>
            </a:pPr>
            <a:endParaRPr lang="tr-TR" dirty="0">
              <a:cs typeface="Arial" charset="0"/>
            </a:endParaRPr>
          </a:p>
          <a:p>
            <a:pPr algn="just" eaLnBrk="1" hangingPunct="1">
              <a:buFont typeface="Wingdings" panose="05000000000000000000" pitchFamily="2" charset="2"/>
              <a:buChar char="Ø"/>
            </a:pPr>
            <a:r>
              <a:rPr lang="tr-TR" dirty="0">
                <a:cs typeface="Arial" charset="0"/>
              </a:rPr>
              <a:t>Başlık parası vb. geleneklerin sürdüğü toplumlarda aileler kız </a:t>
            </a:r>
            <a:r>
              <a:rPr lang="tr-TR" dirty="0" smtClean="0">
                <a:cs typeface="Arial" charset="0"/>
              </a:rPr>
              <a:t>çocuklarını erken yaşta evlendirebilmektedir. </a:t>
            </a:r>
            <a:endParaRPr lang="tr-TR" dirty="0">
              <a:cs typeface="Arial" charset="0"/>
            </a:endParaRPr>
          </a:p>
          <a:p>
            <a:pPr algn="just" eaLnBrk="1" hangingPunct="1">
              <a:buFont typeface="Wingdings" panose="05000000000000000000" pitchFamily="2" charset="2"/>
              <a:buChar char="Ø"/>
            </a:pPr>
            <a:endParaRPr lang="tr-TR" dirty="0">
              <a:cs typeface="Arial" charset="0"/>
            </a:endParaRPr>
          </a:p>
          <a:p>
            <a:pPr algn="just" eaLnBrk="1" hangingPunct="1">
              <a:buFont typeface="Wingdings" panose="05000000000000000000" pitchFamily="2" charset="2"/>
              <a:buChar char="Ø"/>
            </a:pPr>
            <a:r>
              <a:rPr lang="tr-TR" dirty="0">
                <a:cs typeface="Arial" charset="0"/>
              </a:rPr>
              <a:t>Aileler evlilik yoluyla kız çocuğunun hayatını garanti altına almak </a:t>
            </a:r>
            <a:r>
              <a:rPr lang="tr-TR" dirty="0" smtClean="0">
                <a:cs typeface="Arial" charset="0"/>
              </a:rPr>
              <a:t>isteyebilmektedir. </a:t>
            </a:r>
            <a:endParaRPr lang="tr-TR" dirty="0">
              <a:cs typeface="Arial" charset="0"/>
            </a:endParaRPr>
          </a:p>
        </p:txBody>
      </p:sp>
    </p:spTree>
    <p:extLst>
      <p:ext uri="{BB962C8B-B14F-4D97-AF65-F5344CB8AC3E}">
        <p14:creationId xmlns:p14="http://schemas.microsoft.com/office/powerpoint/2010/main" val="267845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up 1"/>
          <p:cNvGrpSpPr>
            <a:grpSpLocks/>
          </p:cNvGrpSpPr>
          <p:nvPr/>
        </p:nvGrpSpPr>
        <p:grpSpPr bwMode="auto">
          <a:xfrm>
            <a:off x="2699792" y="1657514"/>
            <a:ext cx="3486150" cy="1084262"/>
            <a:chOff x="1220328" y="2077984"/>
            <a:chExt cx="3486150" cy="1084262"/>
          </a:xfrm>
        </p:grpSpPr>
        <p:grpSp>
          <p:nvGrpSpPr>
            <p:cNvPr id="7" name="Grup 10"/>
            <p:cNvGrpSpPr>
              <a:grpSpLocks/>
            </p:cNvGrpSpPr>
            <p:nvPr/>
          </p:nvGrpSpPr>
          <p:grpSpPr bwMode="auto">
            <a:xfrm>
              <a:off x="1220328" y="2077984"/>
              <a:ext cx="3486150" cy="1084262"/>
              <a:chOff x="666850" y="3497015"/>
              <a:chExt cx="3486150" cy="698326"/>
            </a:xfrm>
          </p:grpSpPr>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50" y="3497015"/>
                <a:ext cx="3486150" cy="69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p:cNvSpPr txBox="1"/>
              <p:nvPr/>
            </p:nvSpPr>
            <p:spPr>
              <a:xfrm>
                <a:off x="1589187" y="3620730"/>
                <a:ext cx="2087563" cy="336983"/>
              </a:xfrm>
              <a:prstGeom prst="rect">
                <a:avLst/>
              </a:prstGeom>
              <a:noFill/>
            </p:spPr>
            <p:txBody>
              <a:bodyPr>
                <a:spAutoFit/>
              </a:bodyPr>
              <a:lstStyle>
                <a:defPPr>
                  <a:defRPr lang="tr-TR"/>
                </a:defPPr>
              </a:lstStyle>
              <a:p>
                <a:pPr>
                  <a:defRPr/>
                </a:pPr>
                <a:r>
                  <a:rPr lang="tr-TR" sz="2800" b="1" i="1" dirty="0">
                    <a:solidFill>
                      <a:schemeClr val="bg1"/>
                    </a:solidFill>
                    <a:effectLst>
                      <a:outerShdw blurRad="38100" dist="38100" dir="2700000" algn="tl">
                        <a:srgbClr val="000000">
                          <a:alpha val="43137"/>
                        </a:srgbClr>
                      </a:outerShdw>
                    </a:effectLst>
                    <a:latin typeface="+mn-lt"/>
                    <a:cs typeface="Vijaya" pitchFamily="34" charset="0"/>
                  </a:rPr>
                  <a:t>Eğitimsizlik</a:t>
                </a:r>
              </a:p>
            </p:txBody>
          </p:sp>
        </p:gr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261" y="2204984"/>
              <a:ext cx="60960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
          <p:cNvSpPr txBox="1">
            <a:spLocks noChangeArrowheads="1"/>
          </p:cNvSpPr>
          <p:nvPr/>
        </p:nvSpPr>
        <p:spPr bwMode="auto">
          <a:xfrm>
            <a:off x="899592" y="3213100"/>
            <a:ext cx="686328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85750" indent="-285750" algn="just" eaLnBrk="1" hangingPunct="1">
              <a:buFont typeface="Wingdings" panose="05000000000000000000" pitchFamily="2" charset="2"/>
              <a:buChar char="Ø"/>
            </a:pPr>
            <a:r>
              <a:rPr lang="tr-TR" b="1" dirty="0"/>
              <a:t> </a:t>
            </a:r>
            <a:r>
              <a:rPr lang="tr-TR" dirty="0">
                <a:cs typeface="Arial" charset="0"/>
              </a:rPr>
              <a:t>Okulda geçirilen süre ve erken yaş evlilik arasında güçlü bir ilişki vardır.</a:t>
            </a:r>
          </a:p>
          <a:p>
            <a:pPr marL="285750" indent="-285750" algn="just" eaLnBrk="1" hangingPunct="1">
              <a:buFont typeface="Wingdings" panose="05000000000000000000" pitchFamily="2" charset="2"/>
              <a:buChar char="Ø"/>
            </a:pPr>
            <a:endParaRPr lang="tr-TR" dirty="0">
              <a:cs typeface="Arial" charset="0"/>
            </a:endParaRPr>
          </a:p>
          <a:p>
            <a:pPr marL="285750" indent="-285750" algn="just" eaLnBrk="1" hangingPunct="1">
              <a:buFont typeface="Wingdings" panose="05000000000000000000" pitchFamily="2" charset="2"/>
              <a:buChar char="Ø"/>
            </a:pPr>
            <a:r>
              <a:rPr lang="tr-TR" dirty="0">
                <a:cs typeface="Arial" charset="0"/>
              </a:rPr>
              <a:t>Yoksul aileler tercihlerini erkek çocuklarını okutmaktan yana kullanmak zorunda </a:t>
            </a:r>
            <a:r>
              <a:rPr lang="tr-TR" dirty="0" smtClean="0">
                <a:cs typeface="Arial" charset="0"/>
              </a:rPr>
              <a:t>kalabilmektedir</a:t>
            </a:r>
            <a:r>
              <a:rPr lang="tr-TR" dirty="0">
                <a:cs typeface="Arial" charset="0"/>
              </a:rPr>
              <a:t>. </a:t>
            </a:r>
          </a:p>
          <a:p>
            <a:pPr marL="285750" indent="-285750" algn="just" eaLnBrk="1" hangingPunct="1">
              <a:buFont typeface="Wingdings" panose="05000000000000000000" pitchFamily="2" charset="2"/>
              <a:buChar char="Ø"/>
            </a:pPr>
            <a:endParaRPr lang="tr-TR" dirty="0">
              <a:cs typeface="Arial" charset="0"/>
            </a:endParaRPr>
          </a:p>
          <a:p>
            <a:pPr marL="285750" indent="-285750" algn="just" eaLnBrk="1" hangingPunct="1">
              <a:buFont typeface="Wingdings" panose="05000000000000000000" pitchFamily="2" charset="2"/>
              <a:buChar char="Ø"/>
            </a:pPr>
            <a:r>
              <a:rPr lang="tr-TR" dirty="0"/>
              <a:t> A</a:t>
            </a:r>
            <a:r>
              <a:rPr lang="tr-TR" dirty="0">
                <a:cs typeface="Arial" charset="0"/>
              </a:rPr>
              <a:t>nne babalar kız çocuklarının haklarından, hukuk kurallarından, erken yaşta evliliğin yaratacağı sağlık </a:t>
            </a:r>
            <a:r>
              <a:rPr lang="tr-TR" dirty="0" smtClean="0">
                <a:cs typeface="Arial" charset="0"/>
              </a:rPr>
              <a:t>sorunları </a:t>
            </a:r>
            <a:r>
              <a:rPr lang="tr-TR" dirty="0">
                <a:cs typeface="Arial" charset="0"/>
              </a:rPr>
              <a:t>konusunda bilgi sahibi olmay</a:t>
            </a:r>
            <a:r>
              <a:rPr lang="tr-TR" dirty="0"/>
              <a:t>a</a:t>
            </a:r>
            <a:r>
              <a:rPr lang="tr-TR" dirty="0">
                <a:cs typeface="Arial" charset="0"/>
              </a:rPr>
              <a:t>bilirler. </a:t>
            </a:r>
            <a:endParaRPr lang="tr-TR" b="1" dirty="0">
              <a:latin typeface="Calibri" pitchFamily="34" charset="0"/>
            </a:endParaRPr>
          </a:p>
          <a:p>
            <a:pPr marL="285750" indent="-285750" eaLnBrk="1" hangingPunct="1">
              <a:buFont typeface="Wingdings" panose="05000000000000000000" pitchFamily="2" charset="2"/>
              <a:buChar char="Ø"/>
            </a:pPr>
            <a:endParaRPr lang="tr-TR" b="1" dirty="0"/>
          </a:p>
        </p:txBody>
      </p:sp>
      <p:sp>
        <p:nvSpPr>
          <p:cNvPr id="14" name="Başlık 2"/>
          <p:cNvSpPr txBox="1">
            <a:spLocks/>
          </p:cNvSpPr>
          <p:nvPr/>
        </p:nvSpPr>
        <p:spPr>
          <a:xfrm>
            <a:off x="1936818" y="-171400"/>
            <a:ext cx="6555489" cy="1357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C00000"/>
                </a:solidFill>
                <a:ea typeface="ＭＳ Ｐゴシック" pitchFamily="34" charset="-128"/>
              </a:rPr>
              <a:t>   </a:t>
            </a:r>
            <a:r>
              <a:rPr lang="tr-TR" sz="2800" b="1" dirty="0" smtClean="0">
                <a:solidFill>
                  <a:srgbClr val="C00000"/>
                </a:solidFill>
                <a:latin typeface="Times New Roman" pitchFamily="18" charset="0"/>
                <a:ea typeface="ＭＳ Ｐゴシック" pitchFamily="34" charset="-128"/>
                <a:cs typeface="Times New Roman" pitchFamily="18" charset="0"/>
              </a:rPr>
              <a:t>Neden Kız Çocukları Erken Yaşta Evlendiriliyor?</a:t>
            </a:r>
          </a:p>
        </p:txBody>
      </p:sp>
    </p:spTree>
    <p:extLst>
      <p:ext uri="{BB962C8B-B14F-4D97-AF65-F5344CB8AC3E}">
        <p14:creationId xmlns:p14="http://schemas.microsoft.com/office/powerpoint/2010/main" val="1166877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up 4"/>
          <p:cNvGrpSpPr>
            <a:grpSpLocks/>
          </p:cNvGrpSpPr>
          <p:nvPr/>
        </p:nvGrpSpPr>
        <p:grpSpPr bwMode="auto">
          <a:xfrm>
            <a:off x="2843808" y="1870053"/>
            <a:ext cx="3505200" cy="1045406"/>
            <a:chOff x="4719638" y="3608387"/>
            <a:chExt cx="3505200" cy="1045076"/>
          </a:xfrm>
        </p:grpSpPr>
        <p:grpSp>
          <p:nvGrpSpPr>
            <p:cNvPr id="8" name="Grup 15"/>
            <p:cNvGrpSpPr>
              <a:grpSpLocks/>
            </p:cNvGrpSpPr>
            <p:nvPr/>
          </p:nvGrpSpPr>
          <p:grpSpPr bwMode="auto">
            <a:xfrm>
              <a:off x="4719638" y="3608387"/>
              <a:ext cx="3505200" cy="1045076"/>
              <a:chOff x="4668091" y="2244355"/>
              <a:chExt cx="3505200" cy="1044465"/>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091" y="2244355"/>
                <a:ext cx="3505200" cy="104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etin kutusu 10"/>
              <p:cNvSpPr txBox="1"/>
              <p:nvPr/>
            </p:nvSpPr>
            <p:spPr>
              <a:xfrm>
                <a:off x="5384053" y="2298281"/>
                <a:ext cx="2520950" cy="707249"/>
              </a:xfrm>
              <a:prstGeom prst="rect">
                <a:avLst/>
              </a:prstGeom>
              <a:noFill/>
            </p:spPr>
            <p:txBody>
              <a:bodyPr>
                <a:spAutoFit/>
              </a:bodyPr>
              <a:lstStyle/>
              <a:p>
                <a:pPr>
                  <a:defRPr/>
                </a:pPr>
                <a:r>
                  <a:rPr lang="tr-TR" sz="2000" b="1" i="1" dirty="0">
                    <a:solidFill>
                      <a:schemeClr val="bg1"/>
                    </a:solidFill>
                    <a:effectLst>
                      <a:outerShdw blurRad="38100" dist="38100" dir="2700000" algn="tl">
                        <a:srgbClr val="000000">
                          <a:alpha val="43137"/>
                        </a:srgbClr>
                      </a:outerShdw>
                    </a:effectLst>
                    <a:latin typeface="+mn-lt"/>
                  </a:rPr>
                  <a:t>Kız </a:t>
                </a:r>
                <a:r>
                  <a:rPr lang="tr-TR" sz="2000" b="1" i="1" dirty="0" smtClean="0">
                    <a:solidFill>
                      <a:schemeClr val="bg1"/>
                    </a:solidFill>
                    <a:effectLst>
                      <a:outerShdw blurRad="38100" dist="38100" dir="2700000" algn="tl">
                        <a:srgbClr val="000000">
                          <a:alpha val="43137"/>
                        </a:srgbClr>
                      </a:outerShdw>
                    </a:effectLst>
                    <a:latin typeface="+mn-lt"/>
                  </a:rPr>
                  <a:t>çocuklarını koruma </a:t>
                </a:r>
                <a:r>
                  <a:rPr lang="tr-TR" sz="2000" b="1" i="1" dirty="0">
                    <a:solidFill>
                      <a:schemeClr val="bg1"/>
                    </a:solidFill>
                    <a:effectLst>
                      <a:outerShdw blurRad="38100" dist="38100" dir="2700000" algn="tl">
                        <a:srgbClr val="000000">
                          <a:alpha val="43137"/>
                        </a:srgbClr>
                      </a:outerShdw>
                    </a:effectLst>
                    <a:latin typeface="+mn-lt"/>
                  </a:rPr>
                  <a:t>isteği </a:t>
                </a:r>
              </a:p>
            </p:txBody>
          </p:sp>
        </p:grpSp>
        <p:pic>
          <p:nvPicPr>
            <p:cNvPr id="9" name="Picture 5" descr="D:\Aile_Users\aslihan.dogan\Desktop\stock-vector-vector-children-silhouettes-173127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963" y="3662363"/>
              <a:ext cx="541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
          <p:cNvSpPr txBox="1">
            <a:spLocks noChangeArrowheads="1"/>
          </p:cNvSpPr>
          <p:nvPr/>
        </p:nvSpPr>
        <p:spPr bwMode="auto">
          <a:xfrm>
            <a:off x="994278" y="3140968"/>
            <a:ext cx="7204259"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800100" lvl="1" indent="-342900" algn="just" eaLnBrk="1" hangingPunct="1">
              <a:buFont typeface="Wingdings" panose="05000000000000000000" pitchFamily="2" charset="2"/>
              <a:buChar char="Ø"/>
              <a:defRPr/>
            </a:pPr>
            <a:endParaRPr lang="tr-TR" sz="2000" dirty="0">
              <a:cs typeface="Arial" charset="0"/>
            </a:endParaRPr>
          </a:p>
          <a:p>
            <a:pPr marL="285750" indent="-285750" algn="just" eaLnBrk="1" hangingPunct="1">
              <a:buFont typeface="Wingdings" panose="05000000000000000000" pitchFamily="2" charset="2"/>
              <a:buChar char="Ø"/>
              <a:defRPr/>
            </a:pPr>
            <a:r>
              <a:rPr lang="tr-TR" dirty="0"/>
              <a:t>Geleneksel toplumlarda ebeveynler evliliği, kızlarının yabancıların tecavüz, saldırı ve istismarından koruyacak bir yol olarak </a:t>
            </a:r>
            <a:r>
              <a:rPr lang="tr-TR" dirty="0" smtClean="0"/>
              <a:t>görebilmektedirler</a:t>
            </a:r>
            <a:r>
              <a:rPr lang="en-US" dirty="0"/>
              <a:t>.</a:t>
            </a:r>
          </a:p>
          <a:p>
            <a:pPr marL="285750" indent="-285750" algn="just" eaLnBrk="1" hangingPunct="1">
              <a:buFont typeface="Wingdings" panose="05000000000000000000" pitchFamily="2" charset="2"/>
              <a:buChar char="Ø"/>
              <a:defRPr/>
            </a:pPr>
            <a:endParaRPr lang="en-US" dirty="0"/>
          </a:p>
          <a:p>
            <a:pPr marL="285750" indent="-285750" algn="just" eaLnBrk="1" hangingPunct="1">
              <a:buFont typeface="Wingdings" panose="05000000000000000000" pitchFamily="2" charset="2"/>
              <a:buChar char="Ø"/>
              <a:defRPr/>
            </a:pPr>
            <a:r>
              <a:rPr lang="tr-TR" dirty="0"/>
              <a:t>Bazı kırsal toplumlarda kızlar ergenliğin hemen ardından, çevreden gelecek tehlikelerden korumak için  okuldan alınabilmektedir. </a:t>
            </a:r>
            <a:endParaRPr lang="en-US" dirty="0"/>
          </a:p>
        </p:txBody>
      </p:sp>
      <p:sp>
        <p:nvSpPr>
          <p:cNvPr id="14" name="Başlık 2"/>
          <p:cNvSpPr txBox="1">
            <a:spLocks/>
          </p:cNvSpPr>
          <p:nvPr/>
        </p:nvSpPr>
        <p:spPr>
          <a:xfrm>
            <a:off x="1936818" y="-171400"/>
            <a:ext cx="6555489" cy="1357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C00000"/>
                </a:solidFill>
                <a:ea typeface="ＭＳ Ｐゴシック" pitchFamily="34" charset="-128"/>
              </a:rPr>
              <a:t>   </a:t>
            </a:r>
            <a:r>
              <a:rPr lang="tr-TR" sz="2800" b="1" dirty="0" smtClean="0">
                <a:solidFill>
                  <a:srgbClr val="C00000"/>
                </a:solidFill>
                <a:latin typeface="Times New Roman" pitchFamily="18" charset="0"/>
                <a:ea typeface="ＭＳ Ｐゴシック" pitchFamily="34" charset="-128"/>
                <a:cs typeface="Times New Roman" pitchFamily="18" charset="0"/>
              </a:rPr>
              <a:t>Neden Kız Çocukları Erken Yaşta Evlendiriliyor?</a:t>
            </a:r>
          </a:p>
        </p:txBody>
      </p:sp>
    </p:spTree>
    <p:extLst>
      <p:ext uri="{BB962C8B-B14F-4D97-AF65-F5344CB8AC3E}">
        <p14:creationId xmlns:p14="http://schemas.microsoft.com/office/powerpoint/2010/main" val="4029811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up 2"/>
          <p:cNvGrpSpPr>
            <a:grpSpLocks/>
          </p:cNvGrpSpPr>
          <p:nvPr/>
        </p:nvGrpSpPr>
        <p:grpSpPr bwMode="auto">
          <a:xfrm>
            <a:off x="3024485" y="1867788"/>
            <a:ext cx="3470275" cy="1176338"/>
            <a:chOff x="487016" y="2400144"/>
            <a:chExt cx="3470275" cy="1176337"/>
          </a:xfrm>
        </p:grpSpPr>
        <p:pic>
          <p:nvPicPr>
            <p:cNvPr id="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16" y="2400144"/>
              <a:ext cx="3470275" cy="117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D:\Aile_Users\aslihan.dogan\Desktop\stock-vector-set-of-jewish-religious-holiday-vector-symbols-1182142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519037"/>
              <a:ext cx="84519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1547466" y="2665257"/>
              <a:ext cx="1782762" cy="646111"/>
            </a:xfrm>
            <a:prstGeom prst="rect">
              <a:avLst/>
            </a:prstGeom>
          </p:spPr>
          <p:txBody>
            <a:bodyPr>
              <a:spAutoFit/>
            </a:bodyPr>
            <a:lstStyle/>
            <a:p>
              <a:pPr>
                <a:defRPr/>
              </a:pPr>
              <a:r>
                <a:rPr lang="tr-TR" b="1" i="1" dirty="0">
                  <a:solidFill>
                    <a:schemeClr val="bg1"/>
                  </a:solidFill>
                  <a:effectLst>
                    <a:outerShdw blurRad="38100" dist="38100" dir="2700000" algn="tl">
                      <a:srgbClr val="000000">
                        <a:alpha val="43137"/>
                      </a:srgbClr>
                    </a:outerShdw>
                  </a:effectLst>
                </a:rPr>
                <a:t>Gelenekler </a:t>
              </a:r>
            </a:p>
            <a:p>
              <a:pPr>
                <a:defRPr/>
              </a:pPr>
              <a:r>
                <a:rPr lang="tr-TR" b="1" i="1" dirty="0">
                  <a:solidFill>
                    <a:schemeClr val="bg1"/>
                  </a:solidFill>
                  <a:effectLst>
                    <a:outerShdw blurRad="38100" dist="38100" dir="2700000" algn="tl">
                      <a:srgbClr val="000000">
                        <a:alpha val="43137"/>
                      </a:srgbClr>
                    </a:outerShdw>
                  </a:effectLst>
                </a:rPr>
                <a:t>Adetler</a:t>
              </a:r>
              <a:r>
                <a:rPr lang="tr-TR" dirty="0">
                  <a:latin typeface="Arial" pitchFamily="34" charset="0"/>
                </a:rPr>
                <a:t> </a:t>
              </a:r>
            </a:p>
          </p:txBody>
        </p:sp>
      </p:grpSp>
      <p:sp>
        <p:nvSpPr>
          <p:cNvPr id="11" name="Dikdörtgen 10"/>
          <p:cNvSpPr/>
          <p:nvPr/>
        </p:nvSpPr>
        <p:spPr>
          <a:xfrm>
            <a:off x="1220050" y="3501008"/>
            <a:ext cx="7079143" cy="2308324"/>
          </a:xfrm>
          <a:prstGeom prst="rect">
            <a:avLst/>
          </a:prstGeom>
        </p:spPr>
        <p:txBody>
          <a:bodyPr wrap="square">
            <a:spAutoFit/>
          </a:bodyPr>
          <a:lstStyle/>
          <a:p>
            <a:pPr>
              <a:buFont typeface="Arial" charset="0"/>
              <a:buChar char="•"/>
            </a:pPr>
            <a:r>
              <a:rPr lang="tr-TR" sz="2400" dirty="0"/>
              <a:t>Berdel, kan bedeli evliliği, başlık parası, beşik </a:t>
            </a:r>
            <a:r>
              <a:rPr lang="tr-TR" sz="2400" dirty="0" smtClean="0"/>
              <a:t>kertmesi vb. </a:t>
            </a:r>
            <a:endParaRPr lang="tr-TR" sz="2400" dirty="0"/>
          </a:p>
          <a:p>
            <a:endParaRPr lang="tr-TR" sz="2400" b="1" dirty="0">
              <a:latin typeface="Calibri" pitchFamily="34" charset="0"/>
            </a:endParaRPr>
          </a:p>
          <a:p>
            <a:pPr>
              <a:buFont typeface="Arial" charset="0"/>
              <a:buChar char="•"/>
            </a:pPr>
            <a:r>
              <a:rPr lang="tr-TR" sz="2400" dirty="0">
                <a:cs typeface="Arial" charset="0"/>
              </a:rPr>
              <a:t>Evde kalırsın </a:t>
            </a:r>
            <a:r>
              <a:rPr lang="tr-TR" sz="2400" dirty="0" smtClean="0">
                <a:cs typeface="Arial" charset="0"/>
              </a:rPr>
              <a:t>baskısı</a:t>
            </a:r>
          </a:p>
          <a:p>
            <a:pPr>
              <a:buFont typeface="Arial" charset="0"/>
              <a:buChar char="•"/>
            </a:pPr>
            <a:endParaRPr lang="tr-TR" sz="2400" dirty="0"/>
          </a:p>
          <a:p>
            <a:pPr>
              <a:buFont typeface="Arial" charset="0"/>
              <a:buChar char="•"/>
            </a:pPr>
            <a:r>
              <a:rPr lang="tr-TR" sz="2400" dirty="0" smtClean="0">
                <a:cs typeface="Arial" charset="0"/>
              </a:rPr>
              <a:t>Atasözleri-deyimler</a:t>
            </a:r>
            <a:endParaRPr lang="tr-TR" sz="2400" dirty="0">
              <a:cs typeface="Arial" charset="0"/>
            </a:endParaRPr>
          </a:p>
        </p:txBody>
      </p:sp>
      <p:sp>
        <p:nvSpPr>
          <p:cNvPr id="13" name="Başlık 2"/>
          <p:cNvSpPr txBox="1">
            <a:spLocks/>
          </p:cNvSpPr>
          <p:nvPr/>
        </p:nvSpPr>
        <p:spPr>
          <a:xfrm>
            <a:off x="1936818" y="-171400"/>
            <a:ext cx="6555489" cy="1357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C00000"/>
                </a:solidFill>
                <a:ea typeface="ＭＳ Ｐゴシック" pitchFamily="34" charset="-128"/>
              </a:rPr>
              <a:t>   </a:t>
            </a:r>
            <a:r>
              <a:rPr lang="tr-TR" sz="2800" b="1" dirty="0" smtClean="0">
                <a:solidFill>
                  <a:srgbClr val="C00000"/>
                </a:solidFill>
                <a:latin typeface="Times New Roman" pitchFamily="18" charset="0"/>
                <a:ea typeface="ＭＳ Ｐゴシック" pitchFamily="34" charset="-128"/>
                <a:cs typeface="Times New Roman" pitchFamily="18" charset="0"/>
              </a:rPr>
              <a:t>Neden Kız Çocukları Erken Yaşta Evlendiriliyor?</a:t>
            </a:r>
          </a:p>
        </p:txBody>
      </p:sp>
    </p:spTree>
    <p:extLst>
      <p:ext uri="{BB962C8B-B14F-4D97-AF65-F5344CB8AC3E}">
        <p14:creationId xmlns:p14="http://schemas.microsoft.com/office/powerpoint/2010/main" val="421073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up 7"/>
          <p:cNvGrpSpPr>
            <a:grpSpLocks/>
          </p:cNvGrpSpPr>
          <p:nvPr/>
        </p:nvGrpSpPr>
        <p:grpSpPr bwMode="auto">
          <a:xfrm>
            <a:off x="3131840" y="2006110"/>
            <a:ext cx="3707903" cy="1082675"/>
            <a:chOff x="4516935" y="2274888"/>
            <a:chExt cx="3707903" cy="1082675"/>
          </a:xfrm>
        </p:grpSpPr>
        <p:grpSp>
          <p:nvGrpSpPr>
            <p:cNvPr id="8" name="Grup 9"/>
            <p:cNvGrpSpPr>
              <a:grpSpLocks/>
            </p:cNvGrpSpPr>
            <p:nvPr/>
          </p:nvGrpSpPr>
          <p:grpSpPr bwMode="auto">
            <a:xfrm>
              <a:off x="4516935" y="2274888"/>
              <a:ext cx="3707903" cy="1082675"/>
              <a:chOff x="4514248" y="2416436"/>
              <a:chExt cx="3707903" cy="687072"/>
            </a:xfrm>
          </p:grpSpPr>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248" y="2416436"/>
                <a:ext cx="3467100" cy="68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Metin kutusu 10"/>
              <p:cNvSpPr txBox="1"/>
              <p:nvPr/>
            </p:nvSpPr>
            <p:spPr>
              <a:xfrm>
                <a:off x="5432914" y="2556470"/>
                <a:ext cx="2789237" cy="292975"/>
              </a:xfrm>
              <a:prstGeom prst="rect">
                <a:avLst/>
              </a:prstGeom>
              <a:noFill/>
            </p:spPr>
            <p:txBody>
              <a:bodyPr>
                <a:spAutoFit/>
              </a:bodyPr>
              <a:lstStyle/>
              <a:p>
                <a:pPr algn="ctr">
                  <a:defRPr/>
                </a:pPr>
                <a:r>
                  <a:rPr lang="tr-TR" sz="2400" b="1" i="1" dirty="0" smtClean="0">
                    <a:solidFill>
                      <a:schemeClr val="bg1"/>
                    </a:solidFill>
                    <a:effectLst>
                      <a:outerShdw blurRad="38100" dist="38100" dir="2700000" algn="tl">
                        <a:srgbClr val="000000">
                          <a:alpha val="43137"/>
                        </a:srgbClr>
                      </a:outerShdw>
                    </a:effectLst>
                    <a:latin typeface="+mn-lt"/>
                  </a:rPr>
                  <a:t>Eşitsizlik</a:t>
                </a:r>
                <a:endParaRPr lang="tr-TR" sz="2400" b="1" i="1" dirty="0">
                  <a:solidFill>
                    <a:schemeClr val="bg1"/>
                  </a:solidFill>
                  <a:effectLst>
                    <a:outerShdw blurRad="38100" dist="38100" dir="2700000" algn="tl">
                      <a:srgbClr val="000000">
                        <a:alpha val="43137"/>
                      </a:srgbClr>
                    </a:outerShdw>
                  </a:effectLst>
                  <a:latin typeface="+mn-lt"/>
                </a:endParaRPr>
              </a:p>
            </p:txBody>
          </p:sp>
        </p:grpSp>
        <p:pic>
          <p:nvPicPr>
            <p:cNvPr id="9" name="Picture 4" descr="D:\Aile_Users\aslihan.dogan\Desktop\stock-photo-scales-of-justice-with-man-and-woman-sexual-equality-120048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363" y="2382042"/>
              <a:ext cx="7572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Dikdörtgen 11"/>
          <p:cNvSpPr/>
          <p:nvPr/>
        </p:nvSpPr>
        <p:spPr>
          <a:xfrm>
            <a:off x="827584" y="3573016"/>
            <a:ext cx="7469578" cy="1938992"/>
          </a:xfrm>
          <a:prstGeom prst="rect">
            <a:avLst/>
          </a:prstGeom>
        </p:spPr>
        <p:txBody>
          <a:bodyPr wrap="square">
            <a:spAutoFit/>
          </a:bodyPr>
          <a:lstStyle/>
          <a:p>
            <a:pPr>
              <a:buFont typeface="Arial" charset="0"/>
              <a:buChar char="•"/>
            </a:pPr>
            <a:r>
              <a:rPr lang="tr-TR" sz="2400" dirty="0" smtClean="0"/>
              <a:t>Kadın-erkek eşitsizliği</a:t>
            </a:r>
          </a:p>
          <a:p>
            <a:pPr>
              <a:buFont typeface="Arial" charset="0"/>
              <a:buChar char="•"/>
            </a:pPr>
            <a:endParaRPr lang="tr-TR" sz="2400" dirty="0"/>
          </a:p>
          <a:p>
            <a:pPr>
              <a:buFont typeface="Arial" charset="0"/>
              <a:buChar char="•"/>
            </a:pPr>
            <a:r>
              <a:rPr lang="en-US" sz="2400" dirty="0" err="1"/>
              <a:t>Tüm</a:t>
            </a:r>
            <a:r>
              <a:rPr lang="en-US" sz="2400" dirty="0"/>
              <a:t> </a:t>
            </a:r>
            <a:r>
              <a:rPr lang="en-US" sz="2400" dirty="0" err="1"/>
              <a:t>dünyada</a:t>
            </a:r>
            <a:r>
              <a:rPr lang="en-US" sz="2400" dirty="0"/>
              <a:t> </a:t>
            </a:r>
            <a:r>
              <a:rPr lang="en-US" sz="2400" dirty="0" err="1"/>
              <a:t>aileler</a:t>
            </a:r>
            <a:r>
              <a:rPr lang="en-US" sz="2400" dirty="0"/>
              <a:t> </a:t>
            </a:r>
            <a:r>
              <a:rPr lang="en-US" sz="2400" dirty="0" err="1"/>
              <a:t>kız</a:t>
            </a:r>
            <a:r>
              <a:rPr lang="en-US" sz="2400" dirty="0"/>
              <a:t> </a:t>
            </a:r>
            <a:r>
              <a:rPr lang="en-US" sz="2400" dirty="0" err="1"/>
              <a:t>çocuklarına</a:t>
            </a:r>
            <a:r>
              <a:rPr lang="en-US" sz="2400" dirty="0"/>
              <a:t> </a:t>
            </a:r>
            <a:r>
              <a:rPr lang="en-US" sz="2400" dirty="0" err="1"/>
              <a:t>ve</a:t>
            </a:r>
            <a:r>
              <a:rPr lang="en-US" sz="2400" dirty="0"/>
              <a:t> </a:t>
            </a:r>
            <a:r>
              <a:rPr lang="en-US" sz="2400" dirty="0" err="1"/>
              <a:t>erken</a:t>
            </a:r>
            <a:r>
              <a:rPr lang="en-US" sz="2400" dirty="0"/>
              <a:t> </a:t>
            </a:r>
            <a:r>
              <a:rPr lang="en-US" sz="2400" dirty="0" err="1"/>
              <a:t>çocuklarına</a:t>
            </a:r>
            <a:r>
              <a:rPr lang="en-US" sz="2400" dirty="0"/>
              <a:t> </a:t>
            </a:r>
            <a:r>
              <a:rPr lang="en-US" sz="2400" dirty="0" err="1"/>
              <a:t>farklı</a:t>
            </a:r>
            <a:r>
              <a:rPr lang="en-US" sz="2400" dirty="0"/>
              <a:t> </a:t>
            </a:r>
            <a:r>
              <a:rPr lang="en-US" sz="2400" dirty="0" err="1"/>
              <a:t>davranı</a:t>
            </a:r>
            <a:r>
              <a:rPr lang="tr-TR" sz="2400" dirty="0" err="1"/>
              <a:t>şlar</a:t>
            </a:r>
            <a:r>
              <a:rPr lang="tr-TR" sz="2400" dirty="0"/>
              <a:t> geliştirebilmektedir. </a:t>
            </a:r>
            <a:endParaRPr lang="en-US" sz="2400" dirty="0"/>
          </a:p>
          <a:p>
            <a:endParaRPr lang="en-US" sz="2400" dirty="0"/>
          </a:p>
        </p:txBody>
      </p:sp>
      <p:sp>
        <p:nvSpPr>
          <p:cNvPr id="13" name="Başlık 2"/>
          <p:cNvSpPr txBox="1">
            <a:spLocks/>
          </p:cNvSpPr>
          <p:nvPr/>
        </p:nvSpPr>
        <p:spPr>
          <a:xfrm>
            <a:off x="1936818" y="-171400"/>
            <a:ext cx="6555489" cy="1357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C00000"/>
                </a:solidFill>
                <a:ea typeface="ＭＳ Ｐゴシック" pitchFamily="34" charset="-128"/>
              </a:rPr>
              <a:t>   </a:t>
            </a:r>
            <a:r>
              <a:rPr lang="tr-TR" sz="2800" b="1" dirty="0" smtClean="0">
                <a:solidFill>
                  <a:srgbClr val="C00000"/>
                </a:solidFill>
                <a:latin typeface="Times New Roman" pitchFamily="18" charset="0"/>
                <a:ea typeface="ＭＳ Ｐゴシック" pitchFamily="34" charset="-128"/>
                <a:cs typeface="Times New Roman" pitchFamily="18" charset="0"/>
              </a:rPr>
              <a:t>Neden Kız Çocukları Erken Yaşta Evlendiriliyor?</a:t>
            </a:r>
          </a:p>
        </p:txBody>
      </p:sp>
    </p:spTree>
    <p:extLst>
      <p:ext uri="{BB962C8B-B14F-4D97-AF65-F5344CB8AC3E}">
        <p14:creationId xmlns:p14="http://schemas.microsoft.com/office/powerpoint/2010/main" val="923019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p:cNvSpPr/>
          <p:nvPr/>
        </p:nvSpPr>
        <p:spPr>
          <a:xfrm>
            <a:off x="2112367" y="-30017"/>
            <a:ext cx="5976664" cy="1138773"/>
          </a:xfrm>
          <a:prstGeom prst="rect">
            <a:avLst/>
          </a:prstGeom>
        </p:spPr>
        <p:txBody>
          <a:bodyPr wrap="square">
            <a:spAutoFit/>
          </a:bodyPr>
          <a:lstStyle/>
          <a:p>
            <a:pPr lvl="0" algn="ctr"/>
            <a:r>
              <a:rPr lang="tr-TR" sz="3600" b="1" dirty="0">
                <a:solidFill>
                  <a:srgbClr val="C00000"/>
                </a:solidFill>
                <a:latin typeface="Calibri" pitchFamily="34" charset="0"/>
              </a:rPr>
              <a:t> </a:t>
            </a:r>
            <a:r>
              <a:rPr lang="tr-TR" sz="3200" b="1" dirty="0">
                <a:solidFill>
                  <a:srgbClr val="C00000"/>
                </a:solidFill>
                <a:latin typeface="Calibri" pitchFamily="34" charset="0"/>
              </a:rPr>
              <a:t>Erken Yaşta Evlenen Kız Çocuğunu Neler Bekliyor? </a:t>
            </a:r>
          </a:p>
        </p:txBody>
      </p:sp>
      <p:grpSp>
        <p:nvGrpSpPr>
          <p:cNvPr id="7" name="Grup 6"/>
          <p:cNvGrpSpPr/>
          <p:nvPr/>
        </p:nvGrpSpPr>
        <p:grpSpPr>
          <a:xfrm>
            <a:off x="315974" y="1317618"/>
            <a:ext cx="8429625" cy="3119494"/>
            <a:chOff x="28575" y="1268413"/>
            <a:chExt cx="8429625" cy="3119494"/>
          </a:xfrm>
        </p:grpSpPr>
        <p:sp>
          <p:nvSpPr>
            <p:cNvPr id="8" name="Başlık 2"/>
            <p:cNvSpPr txBox="1">
              <a:spLocks/>
            </p:cNvSpPr>
            <p:nvPr/>
          </p:nvSpPr>
          <p:spPr bwMode="auto">
            <a:xfrm>
              <a:off x="28575" y="1268413"/>
              <a:ext cx="84296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tr-TR" sz="4400" b="1" dirty="0">
                  <a:solidFill>
                    <a:srgbClr val="C00000"/>
                  </a:solidFill>
                  <a:latin typeface="Calibri" pitchFamily="34" charset="0"/>
                </a:rPr>
                <a:t>   </a:t>
              </a:r>
              <a:endParaRPr lang="tr-TR" sz="4000" b="1" dirty="0">
                <a:solidFill>
                  <a:srgbClr val="520A3D"/>
                </a:solidFill>
                <a:latin typeface="Calibri" pitchFamily="34" charset="0"/>
              </a:endParaRPr>
            </a:p>
            <a:p>
              <a:pPr algn="ctr"/>
              <a:endParaRPr lang="tr-TR" sz="4000" b="1" dirty="0">
                <a:solidFill>
                  <a:srgbClr val="520A3D"/>
                </a:solidFill>
                <a:latin typeface="Calibri" pitchFamily="34" charset="0"/>
              </a:endParaRPr>
            </a:p>
          </p:txBody>
        </p:sp>
        <p:grpSp>
          <p:nvGrpSpPr>
            <p:cNvPr id="9" name="Grup 11"/>
            <p:cNvGrpSpPr>
              <a:grpSpLocks/>
            </p:cNvGrpSpPr>
            <p:nvPr/>
          </p:nvGrpSpPr>
          <p:grpSpPr bwMode="auto">
            <a:xfrm>
              <a:off x="684213" y="2241550"/>
              <a:ext cx="3879548" cy="850214"/>
              <a:chOff x="683568" y="2240867"/>
              <a:chExt cx="3879548" cy="850702"/>
            </a:xfrm>
          </p:grpSpPr>
          <p:pic>
            <p:nvPicPr>
              <p:cNvPr id="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40867"/>
                <a:ext cx="3879548" cy="85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Metin kutusu 21"/>
              <p:cNvSpPr txBox="1"/>
              <p:nvPr/>
            </p:nvSpPr>
            <p:spPr>
              <a:xfrm>
                <a:off x="1464618" y="2298051"/>
                <a:ext cx="2232025" cy="584536"/>
              </a:xfrm>
              <a:prstGeom prst="rect">
                <a:avLst/>
              </a:prstGeom>
              <a:noFill/>
            </p:spPr>
            <p:txBody>
              <a:bodyPr>
                <a:spAutoFit/>
              </a:bodyPr>
              <a:lstStyle/>
              <a:p>
                <a:pPr>
                  <a:defRPr/>
                </a:pPr>
                <a:r>
                  <a:rPr lang="tr-TR" sz="3200" b="1" i="1" dirty="0">
                    <a:solidFill>
                      <a:schemeClr val="bg1"/>
                    </a:solidFill>
                    <a:effectLst>
                      <a:outerShdw blurRad="38100" dist="38100" dir="2700000" algn="tl">
                        <a:srgbClr val="000000">
                          <a:alpha val="43137"/>
                        </a:srgbClr>
                      </a:outerShdw>
                    </a:effectLst>
                    <a:latin typeface="+mn-lt"/>
                    <a:cs typeface="Vijaya" pitchFamily="34" charset="0"/>
                  </a:rPr>
                  <a:t>Yoksulluk</a:t>
                </a:r>
              </a:p>
            </p:txBody>
          </p:sp>
        </p:grpSp>
        <p:grpSp>
          <p:nvGrpSpPr>
            <p:cNvPr id="10" name="Grup 10"/>
            <p:cNvGrpSpPr>
              <a:grpSpLocks/>
            </p:cNvGrpSpPr>
            <p:nvPr/>
          </p:nvGrpSpPr>
          <p:grpSpPr bwMode="auto">
            <a:xfrm>
              <a:off x="666749" y="3497262"/>
              <a:ext cx="3865329" cy="890645"/>
              <a:chOff x="666849" y="3497015"/>
              <a:chExt cx="3865329" cy="774281"/>
            </a:xfrm>
          </p:grpSpPr>
          <p:pic>
            <p:nvPicPr>
              <p:cNvPr id="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49" y="3497015"/>
                <a:ext cx="3865329" cy="774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Metin kutusu 19"/>
              <p:cNvSpPr txBox="1"/>
              <p:nvPr/>
            </p:nvSpPr>
            <p:spPr>
              <a:xfrm>
                <a:off x="1332373" y="3553598"/>
                <a:ext cx="2087202" cy="615400"/>
              </a:xfrm>
              <a:prstGeom prst="rect">
                <a:avLst/>
              </a:prstGeom>
              <a:noFill/>
            </p:spPr>
            <p:txBody>
              <a:bodyPr wrap="square">
                <a:spAutoFit/>
              </a:bodyPr>
              <a:lstStyle>
                <a:defPPr>
                  <a:defRPr lang="tr-TR"/>
                </a:defPPr>
              </a:lstStyle>
              <a:p>
                <a:pPr>
                  <a:defRPr/>
                </a:pPr>
                <a:r>
                  <a:rPr lang="tr-TR" sz="2000" b="1" i="1" dirty="0" smtClean="0">
                    <a:solidFill>
                      <a:schemeClr val="bg1"/>
                    </a:solidFill>
                    <a:effectLst>
                      <a:outerShdw blurRad="38100" dist="38100" dir="2700000" algn="tl">
                        <a:srgbClr val="000000">
                          <a:alpha val="43137"/>
                        </a:srgbClr>
                      </a:outerShdw>
                    </a:effectLst>
                    <a:latin typeface="+mn-lt"/>
                    <a:cs typeface="Vijaya" pitchFamily="34" charset="0"/>
                  </a:rPr>
                  <a:t>Eğitim Hayatının Sonlanması</a:t>
                </a:r>
                <a:endParaRPr lang="tr-TR" sz="2000" b="1" i="1" dirty="0">
                  <a:solidFill>
                    <a:schemeClr val="bg1"/>
                  </a:solidFill>
                  <a:effectLst>
                    <a:outerShdw blurRad="38100" dist="38100" dir="2700000" algn="tl">
                      <a:srgbClr val="000000">
                        <a:alpha val="43137"/>
                      </a:srgbClr>
                    </a:outerShdw>
                  </a:effectLst>
                  <a:latin typeface="+mn-lt"/>
                  <a:cs typeface="Vijaya" pitchFamily="34" charset="0"/>
                </a:endParaRPr>
              </a:p>
            </p:txBody>
          </p:sp>
        </p:grpSp>
        <p:grpSp>
          <p:nvGrpSpPr>
            <p:cNvPr id="11" name="Grup 15"/>
            <p:cNvGrpSpPr>
              <a:grpSpLocks/>
            </p:cNvGrpSpPr>
            <p:nvPr/>
          </p:nvGrpSpPr>
          <p:grpSpPr bwMode="auto">
            <a:xfrm>
              <a:off x="4719638" y="3608388"/>
              <a:ext cx="3505200" cy="692150"/>
              <a:chOff x="4668091" y="2244355"/>
              <a:chExt cx="3505200" cy="691964"/>
            </a:xfrm>
          </p:grpSpPr>
          <p:pic>
            <p:nvPicPr>
              <p:cNvPr id="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091" y="2244355"/>
                <a:ext cx="3505200" cy="69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Metin kutusu 17"/>
              <p:cNvSpPr txBox="1"/>
              <p:nvPr/>
            </p:nvSpPr>
            <p:spPr>
              <a:xfrm>
                <a:off x="5671391" y="2298315"/>
                <a:ext cx="1251048" cy="584618"/>
              </a:xfrm>
              <a:prstGeom prst="rect">
                <a:avLst/>
              </a:prstGeom>
              <a:noFill/>
            </p:spPr>
            <p:txBody>
              <a:bodyPr wrap="none">
                <a:spAutoFit/>
              </a:bodyPr>
              <a:lstStyle/>
              <a:p>
                <a:pPr>
                  <a:defRPr/>
                </a:pPr>
                <a:r>
                  <a:rPr lang="tr-TR" sz="3200" b="1" i="1" dirty="0">
                    <a:solidFill>
                      <a:schemeClr val="bg1"/>
                    </a:solidFill>
                    <a:effectLst>
                      <a:outerShdw blurRad="38100" dist="38100" dir="2700000" algn="tl">
                        <a:srgbClr val="000000">
                          <a:alpha val="43137"/>
                        </a:srgbClr>
                      </a:outerShdw>
                    </a:effectLst>
                    <a:latin typeface="+mn-lt"/>
                  </a:rPr>
                  <a:t>Şiddet</a:t>
                </a:r>
              </a:p>
            </p:txBody>
          </p:sp>
        </p:grpSp>
        <p:grpSp>
          <p:nvGrpSpPr>
            <p:cNvPr id="12" name="Grup 11"/>
            <p:cNvGrpSpPr/>
            <p:nvPr/>
          </p:nvGrpSpPr>
          <p:grpSpPr>
            <a:xfrm>
              <a:off x="4613275" y="2241550"/>
              <a:ext cx="3512367" cy="744537"/>
              <a:chOff x="608013" y="4916488"/>
              <a:chExt cx="3512367" cy="744537"/>
            </a:xfrm>
          </p:grpSpPr>
          <p:pic>
            <p:nvPicPr>
              <p:cNvPr id="1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3" y="4916488"/>
                <a:ext cx="3470275" cy="74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Metin kutusu 14"/>
              <p:cNvSpPr txBox="1"/>
              <p:nvPr/>
            </p:nvSpPr>
            <p:spPr>
              <a:xfrm>
                <a:off x="1352550" y="4995863"/>
                <a:ext cx="2767830" cy="461665"/>
              </a:xfrm>
              <a:prstGeom prst="rect">
                <a:avLst/>
              </a:prstGeom>
              <a:noFill/>
            </p:spPr>
            <p:txBody>
              <a:bodyPr wrap="square">
                <a:spAutoFit/>
              </a:bodyPr>
              <a:lstStyle/>
              <a:p>
                <a:pPr>
                  <a:defRPr/>
                </a:pPr>
                <a:r>
                  <a:rPr lang="tr-TR" sz="2400" b="1" i="1" dirty="0">
                    <a:solidFill>
                      <a:schemeClr val="bg1"/>
                    </a:solidFill>
                    <a:effectLst>
                      <a:outerShdw blurRad="38100" dist="38100" dir="2700000" algn="tl">
                        <a:srgbClr val="000000">
                          <a:alpha val="43137"/>
                        </a:srgbClr>
                      </a:outerShdw>
                    </a:effectLst>
                  </a:rPr>
                  <a:t>Sağlık</a:t>
                </a:r>
                <a:r>
                  <a:rPr lang="tr-TR" sz="2400" dirty="0">
                    <a:latin typeface="Arial" pitchFamily="34" charset="0"/>
                  </a:rPr>
                  <a:t> </a:t>
                </a:r>
                <a:r>
                  <a:rPr lang="tr-TR" sz="2400" b="1" i="1" dirty="0">
                    <a:solidFill>
                      <a:schemeClr val="bg1"/>
                    </a:solidFill>
                    <a:effectLst>
                      <a:outerShdw blurRad="38100" dist="38100" dir="2700000" algn="tl">
                        <a:srgbClr val="000000">
                          <a:alpha val="43137"/>
                        </a:srgbClr>
                      </a:outerShdw>
                    </a:effectLst>
                  </a:rPr>
                  <a:t>Problemleri</a:t>
                </a:r>
              </a:p>
            </p:txBody>
          </p:sp>
          <p:pic>
            <p:nvPicPr>
              <p:cNvPr id="16"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163" y="4978400"/>
                <a:ext cx="68738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3300" y="3662363"/>
              <a:ext cx="528638"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 name="Picture 2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6109" y="2392455"/>
            <a:ext cx="711207" cy="61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46109" y="3644429"/>
            <a:ext cx="625615" cy="65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567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p:cNvSpPr/>
          <p:nvPr/>
        </p:nvSpPr>
        <p:spPr>
          <a:xfrm>
            <a:off x="2411760" y="-71203"/>
            <a:ext cx="5976664" cy="1138773"/>
          </a:xfrm>
          <a:prstGeom prst="rect">
            <a:avLst/>
          </a:prstGeom>
        </p:spPr>
        <p:txBody>
          <a:bodyPr wrap="square">
            <a:spAutoFit/>
          </a:bodyPr>
          <a:lstStyle/>
          <a:p>
            <a:pPr lvl="0" algn="ctr"/>
            <a:r>
              <a:rPr lang="tr-TR" sz="3600" b="1" dirty="0">
                <a:solidFill>
                  <a:srgbClr val="C00000"/>
                </a:solidFill>
                <a:latin typeface="Calibri" pitchFamily="34" charset="0"/>
              </a:rPr>
              <a:t> </a:t>
            </a:r>
            <a:r>
              <a:rPr lang="tr-TR" sz="3200" b="1" dirty="0">
                <a:solidFill>
                  <a:srgbClr val="520A3D"/>
                </a:solidFill>
                <a:latin typeface="Calibri" pitchFamily="34" charset="0"/>
              </a:rPr>
              <a:t>Erken Yaşta Evlenen Kız Çocuğunu Neler Bekliyor? </a:t>
            </a:r>
          </a:p>
        </p:txBody>
      </p:sp>
      <p:grpSp>
        <p:nvGrpSpPr>
          <p:cNvPr id="7" name="Grup 11"/>
          <p:cNvGrpSpPr>
            <a:grpSpLocks/>
          </p:cNvGrpSpPr>
          <p:nvPr/>
        </p:nvGrpSpPr>
        <p:grpSpPr bwMode="auto">
          <a:xfrm>
            <a:off x="2776538" y="2077426"/>
            <a:ext cx="3595662" cy="991533"/>
            <a:chOff x="683568" y="2240868"/>
            <a:chExt cx="3448050" cy="756084"/>
          </a:xfrm>
        </p:grpSpPr>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40868"/>
              <a:ext cx="3448050" cy="7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Metin kutusu 8"/>
            <p:cNvSpPr txBox="1"/>
            <p:nvPr/>
          </p:nvSpPr>
          <p:spPr>
            <a:xfrm>
              <a:off x="1464618" y="2298051"/>
              <a:ext cx="2232025" cy="584536"/>
            </a:xfrm>
            <a:prstGeom prst="rect">
              <a:avLst/>
            </a:prstGeom>
            <a:noFill/>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defRPr/>
              </a:pPr>
              <a:r>
                <a:rPr lang="tr-TR" sz="3200" b="1" i="1" smtClean="0">
                  <a:solidFill>
                    <a:schemeClr val="bg1"/>
                  </a:solidFill>
                  <a:effectLst>
                    <a:outerShdw blurRad="38100" dist="38100" dir="2700000" algn="tl">
                      <a:srgbClr val="C0C0C0"/>
                    </a:outerShdw>
                  </a:effectLst>
                  <a:latin typeface="Calibri" pitchFamily="34" charset="0"/>
                </a:rPr>
                <a:t>Yoksulluk</a:t>
              </a:r>
            </a:p>
          </p:txBody>
        </p:sp>
      </p:grpSp>
      <p:sp>
        <p:nvSpPr>
          <p:cNvPr id="10" name="Metin kutusu 2"/>
          <p:cNvSpPr txBox="1">
            <a:spLocks noChangeArrowheads="1"/>
          </p:cNvSpPr>
          <p:nvPr/>
        </p:nvSpPr>
        <p:spPr bwMode="auto">
          <a:xfrm>
            <a:off x="1730478" y="3429000"/>
            <a:ext cx="604867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r>
              <a:rPr lang="tr-TR" sz="2400" dirty="0"/>
              <a:t>Eğitim ve istihdam olanaklarından yeteri kadar yararlanamamış çocuklar, evlendiklerinde ekonomik özgürlükten yoksun, eğitimsiz bireyler olarak kalmakta bu durum onları daha da yoksullaşmaktadır</a:t>
            </a:r>
            <a:r>
              <a:rPr lang="tr-TR" sz="2000" dirty="0"/>
              <a:t>.  </a:t>
            </a:r>
          </a:p>
        </p:txBody>
      </p:sp>
      <p:pic>
        <p:nvPicPr>
          <p:cNvPr id="12" name="Picture 2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7282" y="2152416"/>
            <a:ext cx="885762" cy="76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807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63" y="3334061"/>
            <a:ext cx="2087562" cy="208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up 9"/>
          <p:cNvGrpSpPr>
            <a:grpSpLocks/>
          </p:cNvGrpSpPr>
          <p:nvPr/>
        </p:nvGrpSpPr>
        <p:grpSpPr bwMode="auto">
          <a:xfrm>
            <a:off x="2892198" y="1887247"/>
            <a:ext cx="3912050" cy="1200331"/>
            <a:chOff x="2891561" y="2099588"/>
            <a:chExt cx="3486150" cy="1041449"/>
          </a:xfrm>
        </p:grpSpPr>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561" y="2099588"/>
              <a:ext cx="3486150" cy="69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Metin kutusu 10"/>
            <p:cNvSpPr txBox="1"/>
            <p:nvPr/>
          </p:nvSpPr>
          <p:spPr>
            <a:xfrm>
              <a:off x="3526788" y="2099589"/>
              <a:ext cx="2850923" cy="1041448"/>
            </a:xfrm>
            <a:prstGeom prst="rect">
              <a:avLst/>
            </a:prstGeom>
            <a:noFill/>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tr-TR" b="1" i="1" dirty="0" smtClean="0">
                  <a:solidFill>
                    <a:schemeClr val="bg1"/>
                  </a:solidFill>
                  <a:effectLst>
                    <a:outerShdw blurRad="38100" dist="38100" dir="2700000" algn="tl">
                      <a:srgbClr val="C0C0C0"/>
                    </a:outerShdw>
                  </a:effectLst>
                  <a:latin typeface="Calibri" pitchFamily="34" charset="0"/>
                </a:rPr>
                <a:t>Eğitim Olanaklarından Yoksunluk</a:t>
              </a:r>
            </a:p>
          </p:txBody>
        </p:sp>
      </p:grpSp>
      <p:sp>
        <p:nvSpPr>
          <p:cNvPr id="12" name="Metin kutusu 2"/>
          <p:cNvSpPr txBox="1">
            <a:spLocks noChangeArrowheads="1"/>
          </p:cNvSpPr>
          <p:nvPr/>
        </p:nvSpPr>
        <p:spPr bwMode="auto">
          <a:xfrm flipH="1">
            <a:off x="4635273" y="3221796"/>
            <a:ext cx="33845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2000" dirty="0">
                <a:cs typeface="Arial" charset="0"/>
              </a:rPr>
              <a:t>Erken yaşta evlendirilen kız çocuklarının eğitim yaşamları sona ermektedir. </a:t>
            </a:r>
          </a:p>
          <a:p>
            <a:pPr eaLnBrk="1" hangingPunct="1"/>
            <a:endParaRPr lang="tr-TR" sz="2000" dirty="0">
              <a:cs typeface="Arial" charset="0"/>
            </a:endParaRPr>
          </a:p>
          <a:p>
            <a:pPr algn="ctr" eaLnBrk="1" hangingPunct="1"/>
            <a:r>
              <a:rPr lang="tr-TR" sz="2000" b="1" dirty="0">
                <a:cs typeface="Arial" charset="0"/>
              </a:rPr>
              <a:t>ERKEN EVLİLİK ÇOCUKLARIN EĞİTİM HAKKININ İHLALİDİR</a:t>
            </a:r>
            <a:r>
              <a:rPr lang="tr-TR" sz="2000" dirty="0">
                <a:cs typeface="Arial" charset="0"/>
              </a:rPr>
              <a:t>.  </a:t>
            </a:r>
          </a:p>
        </p:txBody>
      </p:sp>
      <p:pic>
        <p:nvPicPr>
          <p:cNvPr id="1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619" y="1984879"/>
            <a:ext cx="59027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çerik Yer Tutucusu 3"/>
          <p:cNvSpPr>
            <a:spLocks noGrp="1"/>
          </p:cNvSpPr>
          <p:nvPr>
            <p:ph idx="1"/>
          </p:nvPr>
        </p:nvSpPr>
        <p:spPr/>
        <p:txBody>
          <a:bodyPr/>
          <a:lstStyle/>
          <a:p>
            <a:endParaRPr lang="tr-TR"/>
          </a:p>
        </p:txBody>
      </p:sp>
      <p:sp>
        <p:nvSpPr>
          <p:cNvPr id="15" name="Dikdörtgen 14"/>
          <p:cNvSpPr/>
          <p:nvPr/>
        </p:nvSpPr>
        <p:spPr>
          <a:xfrm>
            <a:off x="2411760" y="-71203"/>
            <a:ext cx="5976664" cy="1138773"/>
          </a:xfrm>
          <a:prstGeom prst="rect">
            <a:avLst/>
          </a:prstGeom>
        </p:spPr>
        <p:txBody>
          <a:bodyPr wrap="square">
            <a:spAutoFit/>
          </a:bodyPr>
          <a:lstStyle/>
          <a:p>
            <a:pPr lvl="0" algn="ctr"/>
            <a:r>
              <a:rPr lang="tr-TR" sz="3600" b="1" dirty="0">
                <a:solidFill>
                  <a:srgbClr val="C00000"/>
                </a:solidFill>
                <a:latin typeface="Calibri" pitchFamily="34" charset="0"/>
              </a:rPr>
              <a:t> </a:t>
            </a:r>
            <a:r>
              <a:rPr lang="tr-TR" sz="3200" b="1" dirty="0">
                <a:solidFill>
                  <a:srgbClr val="520A3D"/>
                </a:solidFill>
                <a:latin typeface="Calibri" pitchFamily="34" charset="0"/>
              </a:rPr>
              <a:t>Erken Yaşta Evlenen Kız Çocuğunu Neler Bekliyor? </a:t>
            </a:r>
          </a:p>
        </p:txBody>
      </p:sp>
    </p:spTree>
    <p:extLst>
      <p:ext uri="{BB962C8B-B14F-4D97-AF65-F5344CB8AC3E}">
        <p14:creationId xmlns:p14="http://schemas.microsoft.com/office/powerpoint/2010/main" val="75391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049137"/>
            <a:ext cx="3684712" cy="74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710" y="2091057"/>
            <a:ext cx="576064"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3995936" y="2190791"/>
            <a:ext cx="1944216" cy="584775"/>
          </a:xfrm>
          <a:prstGeom prst="rect">
            <a:avLst/>
          </a:prstGeom>
          <a:noFill/>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tr-TR" sz="3200" b="1" i="1" dirty="0" smtClean="0">
                <a:solidFill>
                  <a:schemeClr val="bg1"/>
                </a:solidFill>
                <a:effectLst>
                  <a:outerShdw blurRad="38100" dist="38100" dir="2700000" algn="tl">
                    <a:srgbClr val="C0C0C0"/>
                  </a:outerShdw>
                </a:effectLst>
                <a:latin typeface="Calibri" pitchFamily="34" charset="0"/>
              </a:rPr>
              <a:t>Sağlık</a:t>
            </a:r>
            <a:r>
              <a:rPr lang="tr-TR" sz="3200" dirty="0" smtClean="0"/>
              <a:t> </a:t>
            </a:r>
          </a:p>
        </p:txBody>
      </p:sp>
      <p:sp>
        <p:nvSpPr>
          <p:cNvPr id="10" name="Metin kutusu 2"/>
          <p:cNvSpPr txBox="1">
            <a:spLocks noChangeArrowheads="1"/>
          </p:cNvSpPr>
          <p:nvPr/>
        </p:nvSpPr>
        <p:spPr bwMode="auto">
          <a:xfrm flipH="1">
            <a:off x="3995935" y="3068960"/>
            <a:ext cx="446391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2000" dirty="0">
                <a:cs typeface="Arial" charset="0"/>
              </a:rPr>
              <a:t>Erken evlilik, kız çocukları için </a:t>
            </a:r>
            <a:r>
              <a:rPr lang="tr-TR" sz="2000" b="1" dirty="0">
                <a:cs typeface="Arial" charset="0"/>
              </a:rPr>
              <a:t>erken cinsel ilişki</a:t>
            </a:r>
            <a:r>
              <a:rPr lang="tr-TR" sz="2000" dirty="0">
                <a:cs typeface="Arial" charset="0"/>
              </a:rPr>
              <a:t> ve erken gebelik demek.</a:t>
            </a:r>
          </a:p>
          <a:p>
            <a:pPr eaLnBrk="1" hangingPunct="1"/>
            <a:endParaRPr lang="tr-TR" sz="2000" dirty="0">
              <a:cs typeface="Arial" charset="0"/>
            </a:endParaRPr>
          </a:p>
          <a:p>
            <a:pPr eaLnBrk="1" hangingPunct="1"/>
            <a:r>
              <a:rPr lang="tr-TR" sz="2000" b="1" dirty="0">
                <a:cs typeface="Arial" charset="0"/>
              </a:rPr>
              <a:t>Adölesan gebelik</a:t>
            </a:r>
            <a:r>
              <a:rPr lang="tr-TR" sz="2000" dirty="0">
                <a:cs typeface="Arial" charset="0"/>
              </a:rPr>
              <a:t>lerde anne ve bebek ölüm oranları daha yüksek. </a:t>
            </a:r>
          </a:p>
          <a:p>
            <a:pPr eaLnBrk="1" hangingPunct="1"/>
            <a:endParaRPr lang="tr-TR" sz="2000" dirty="0">
              <a:cs typeface="Arial" charset="0"/>
            </a:endParaRPr>
          </a:p>
          <a:p>
            <a:pPr eaLnBrk="1" hangingPunct="1"/>
            <a:r>
              <a:rPr lang="tr-TR" sz="2000" dirty="0" smtClean="0"/>
              <a:t>Erken yaşta anne olan kız çocuğu, bebeğine yeterli bakımı veremediğinden sağlıksız çocuklar yetişmektedir. </a:t>
            </a:r>
            <a:endParaRPr lang="tr-TR" sz="2000" dirty="0">
              <a:cs typeface="Arial" charset="0"/>
            </a:endParaRPr>
          </a:p>
        </p:txBody>
      </p:sp>
      <p:pic>
        <p:nvPicPr>
          <p:cNvPr id="11" name="Picture 2" descr="D:\Aile_Users\aslihan.dogan\Desktop\sağlık 2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53" y="3068960"/>
            <a:ext cx="2503487"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ikdörtgen 12"/>
          <p:cNvSpPr/>
          <p:nvPr/>
        </p:nvSpPr>
        <p:spPr>
          <a:xfrm>
            <a:off x="2411760" y="-71203"/>
            <a:ext cx="5976664" cy="1138773"/>
          </a:xfrm>
          <a:prstGeom prst="rect">
            <a:avLst/>
          </a:prstGeom>
        </p:spPr>
        <p:txBody>
          <a:bodyPr wrap="square">
            <a:spAutoFit/>
          </a:bodyPr>
          <a:lstStyle/>
          <a:p>
            <a:pPr lvl="0" algn="ctr"/>
            <a:r>
              <a:rPr lang="tr-TR" sz="3600" b="1" dirty="0">
                <a:solidFill>
                  <a:srgbClr val="C00000"/>
                </a:solidFill>
                <a:latin typeface="Calibri" pitchFamily="34" charset="0"/>
              </a:rPr>
              <a:t> </a:t>
            </a:r>
            <a:r>
              <a:rPr lang="tr-TR" sz="3200" b="1" dirty="0">
                <a:solidFill>
                  <a:srgbClr val="520A3D"/>
                </a:solidFill>
                <a:latin typeface="Calibri" pitchFamily="34" charset="0"/>
              </a:rPr>
              <a:t>Erken Yaşta Evlenen Kız Çocuğunu Neler Bekliyor? </a:t>
            </a:r>
          </a:p>
        </p:txBody>
      </p:sp>
    </p:spTree>
    <p:extLst>
      <p:ext uri="{BB962C8B-B14F-4D97-AF65-F5344CB8AC3E}">
        <p14:creationId xmlns:p14="http://schemas.microsoft.com/office/powerpoint/2010/main" val="561728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2483768" y="260648"/>
            <a:ext cx="5256584"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dirty="0" smtClean="0">
                <a:ln>
                  <a:noFill/>
                </a:ln>
                <a:solidFill>
                  <a:srgbClr val="C00000"/>
                </a:solidFill>
                <a:effectLst/>
                <a:uLnTx/>
                <a:uFillTx/>
                <a:ea typeface="+mj-ea"/>
                <a:cs typeface="+mj-cs"/>
              </a:rPr>
              <a:t>Çocuk Nedir?</a:t>
            </a:r>
            <a:endParaRPr kumimoji="0" lang="tr-TR" sz="4000" b="1" i="0" u="none" strike="noStrike" kern="0" cap="none" spc="0" normalizeH="0" baseline="0" noProof="0" dirty="0" smtClean="0">
              <a:ln>
                <a:noFill/>
              </a:ln>
              <a:solidFill>
                <a:srgbClr val="C00000"/>
              </a:solidFill>
              <a:effectLst/>
              <a:uLnTx/>
              <a:uFillTx/>
            </a:endParaRPr>
          </a:p>
        </p:txBody>
      </p:sp>
      <p:sp>
        <p:nvSpPr>
          <p:cNvPr id="6" name="Dikdörtgen 5"/>
          <p:cNvSpPr/>
          <p:nvPr/>
        </p:nvSpPr>
        <p:spPr>
          <a:xfrm>
            <a:off x="2267744" y="1988840"/>
            <a:ext cx="4683282" cy="224676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2800" b="0" i="0" u="none" strike="noStrike" kern="0" cap="none" spc="0" normalizeH="0" baseline="0" noProof="0" dirty="0" smtClean="0">
              <a:ln>
                <a:noFill/>
              </a:ln>
              <a:solidFill>
                <a:prstClr val="black"/>
              </a:solidFill>
              <a:effectLst/>
              <a:uLnTx/>
              <a:uFillTx/>
              <a:cs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u="none" strike="noStrike" kern="0" cap="none" spc="0" normalizeH="0" baseline="0" noProof="0" dirty="0" smtClean="0">
                <a:ln>
                  <a:noFill/>
                </a:ln>
                <a:solidFill>
                  <a:prstClr val="black"/>
                </a:solidFill>
                <a:effectLst/>
                <a:uLnTx/>
                <a:uFillTx/>
                <a:cs typeface="Arial" charset="0"/>
              </a:rPr>
              <a:t>18 yaş</a:t>
            </a:r>
            <a:r>
              <a:rPr kumimoji="0" lang="tr-TR" sz="2800" b="0" u="none" strike="noStrike" kern="0" cap="none" spc="0" normalizeH="0" baseline="0" noProof="0" dirty="0" smtClean="0">
                <a:ln>
                  <a:noFill/>
                </a:ln>
                <a:solidFill>
                  <a:prstClr val="black"/>
                </a:solidFill>
                <a:effectLst/>
                <a:uLnTx/>
                <a:uFillTx/>
                <a:cs typeface="Arial" charset="0"/>
              </a:rPr>
              <a:t>ından küçük her birey </a:t>
            </a:r>
          </a:p>
          <a:p>
            <a:pPr marL="0" marR="0" lvl="0" indent="0" algn="ctr" defTabSz="914400" eaLnBrk="1" fontAlgn="auto" latinLnBrk="0" hangingPunct="1">
              <a:lnSpc>
                <a:spcPct val="100000"/>
              </a:lnSpc>
              <a:spcBef>
                <a:spcPts val="0"/>
              </a:spcBef>
              <a:spcAft>
                <a:spcPts val="0"/>
              </a:spcAft>
              <a:buClrTx/>
              <a:buSzTx/>
              <a:buFontTx/>
              <a:buNone/>
              <a:tabLst/>
              <a:defRPr/>
            </a:pPr>
            <a:endParaRPr lang="tr-TR" sz="2800" kern="0" dirty="0">
              <a:solidFill>
                <a:prstClr val="black"/>
              </a:solidFill>
              <a:cs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400" strike="noStrike" kern="0" cap="none" spc="0" normalizeH="0" baseline="0" noProof="0" dirty="0" smtClean="0">
                <a:ln>
                  <a:noFill/>
                </a:ln>
                <a:solidFill>
                  <a:prstClr val="black"/>
                </a:solidFill>
                <a:effectLst/>
                <a:uLnTx/>
                <a:uFillTx/>
                <a:cs typeface="Arial" charset="0"/>
              </a:rPr>
              <a:t>çocuk</a:t>
            </a:r>
            <a:r>
              <a:rPr kumimoji="0" lang="tr-TR" sz="2800" strike="noStrike" kern="0" cap="none" spc="0" normalizeH="0" baseline="0" noProof="0" dirty="0" smtClean="0">
                <a:ln>
                  <a:noFill/>
                </a:ln>
                <a:solidFill>
                  <a:prstClr val="black"/>
                </a:solidFill>
                <a:effectLst/>
                <a:uLnTx/>
                <a:uFillTx/>
                <a:cs typeface="Arial" charset="0"/>
              </a:rPr>
              <a:t>tur.</a:t>
            </a:r>
            <a:endParaRPr kumimoji="0" lang="tr-TR" sz="1800"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37218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up 11"/>
          <p:cNvGrpSpPr>
            <a:grpSpLocks/>
          </p:cNvGrpSpPr>
          <p:nvPr/>
        </p:nvGrpSpPr>
        <p:grpSpPr bwMode="auto">
          <a:xfrm>
            <a:off x="3006734" y="1838113"/>
            <a:ext cx="3653498" cy="721433"/>
            <a:chOff x="4668091" y="2244354"/>
            <a:chExt cx="3653498" cy="721239"/>
          </a:xfrm>
        </p:grpSpPr>
        <p:pic>
          <p:nvPicPr>
            <p:cNvPr id="7" name="Picture 9"/>
            <p:cNvPicPr>
              <a:picLocks noChangeAspect="1" noChangeArrowheads="1"/>
            </p:cNvPicPr>
            <p:nvPr/>
          </p:nvPicPr>
          <p:blipFill>
            <a:blip r:embed="rId2"/>
            <a:srcRect/>
            <a:stretch>
              <a:fillRect/>
            </a:stretch>
          </p:blipFill>
          <p:spPr bwMode="auto">
            <a:xfrm>
              <a:off x="4668091" y="2244354"/>
              <a:ext cx="3653498" cy="72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Metin kutusu 7"/>
            <p:cNvSpPr txBox="1"/>
            <p:nvPr/>
          </p:nvSpPr>
          <p:spPr>
            <a:xfrm>
              <a:off x="5671391" y="2298315"/>
              <a:ext cx="1251048" cy="584618"/>
            </a:xfrm>
            <a:prstGeom prst="rect">
              <a:avLst/>
            </a:prstGeom>
            <a:noFill/>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tr-TR" sz="3200" b="1" i="1" dirty="0" smtClean="0">
                  <a:solidFill>
                    <a:schemeClr val="bg1"/>
                  </a:solidFill>
                  <a:effectLst>
                    <a:outerShdw blurRad="38100" dist="38100" dir="2700000" algn="tl">
                      <a:srgbClr val="C0C0C0"/>
                    </a:outerShdw>
                  </a:effectLst>
                  <a:latin typeface="Calibri" pitchFamily="34" charset="0"/>
                </a:rPr>
                <a:t>Şiddet</a:t>
              </a:r>
            </a:p>
          </p:txBody>
        </p:sp>
      </p:grpSp>
      <p:sp>
        <p:nvSpPr>
          <p:cNvPr id="9" name="Metin kutusu 2"/>
          <p:cNvSpPr txBox="1">
            <a:spLocks noChangeArrowheads="1"/>
          </p:cNvSpPr>
          <p:nvPr/>
        </p:nvSpPr>
        <p:spPr bwMode="auto">
          <a:xfrm flipH="1">
            <a:off x="3491880" y="2780927"/>
            <a:ext cx="504056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2000" dirty="0" smtClean="0">
                <a:latin typeface="Calibri" pitchFamily="34" charset="0"/>
              </a:rPr>
              <a:t>Şiddet araştırmalarına göre; kadına yönelik şiddet ve erken yaşta evlilik arasında güçlü bir ilişki vardır. </a:t>
            </a:r>
          </a:p>
          <a:p>
            <a:pPr eaLnBrk="1" hangingPunct="1"/>
            <a:endParaRPr lang="tr-TR" sz="2000" dirty="0">
              <a:latin typeface="Calibri" pitchFamily="34" charset="0"/>
            </a:endParaRPr>
          </a:p>
          <a:p>
            <a:pPr eaLnBrk="1" hangingPunct="1"/>
            <a:r>
              <a:rPr lang="tr-TR" sz="2000" dirty="0" smtClean="0">
                <a:latin typeface="Calibri" pitchFamily="34" charset="0"/>
              </a:rPr>
              <a:t>Kendilerini </a:t>
            </a:r>
            <a:r>
              <a:rPr lang="tr-TR" sz="2000" dirty="0">
                <a:latin typeface="Calibri" pitchFamily="34" charset="0"/>
              </a:rPr>
              <a:t>koruyamayacak kadar küçük yaşta evlendirilen kız çocukları </a:t>
            </a:r>
            <a:r>
              <a:rPr lang="tr-TR" sz="2000" b="1" u="sng" dirty="0">
                <a:solidFill>
                  <a:srgbClr val="C00000"/>
                </a:solidFill>
                <a:latin typeface="Calibri" pitchFamily="34" charset="0"/>
              </a:rPr>
              <a:t>fiziksel, cinsel ve psikolojik şiddet</a:t>
            </a:r>
            <a:r>
              <a:rPr lang="tr-TR" sz="2000" dirty="0">
                <a:latin typeface="Calibri" pitchFamily="34" charset="0"/>
              </a:rPr>
              <a:t>e karşı daha savunmasızdır. </a:t>
            </a:r>
          </a:p>
          <a:p>
            <a:pPr eaLnBrk="1" hangingPunct="1"/>
            <a:endParaRPr lang="tr-TR" sz="2000" dirty="0">
              <a:latin typeface="Calibri" pitchFamily="34" charset="0"/>
            </a:endParaRPr>
          </a:p>
          <a:p>
            <a:pPr eaLnBrk="1" hangingPunct="1"/>
            <a:r>
              <a:rPr lang="tr-TR" sz="2000" dirty="0">
                <a:latin typeface="Calibri" pitchFamily="34" charset="0"/>
              </a:rPr>
              <a:t>Şiddetin kaynağı yalnızca eş değil,  değil, kaynana, kayınbaba, görümce vb. de olabilmektedir. </a:t>
            </a:r>
          </a:p>
          <a:p>
            <a:pPr eaLnBrk="1" hangingPunct="1"/>
            <a:endParaRPr lang="tr-TR" sz="2000" dirty="0">
              <a:latin typeface="Calibri"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3212976"/>
            <a:ext cx="217915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186" y="1892089"/>
            <a:ext cx="68738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Dikdörtgen 12"/>
          <p:cNvSpPr/>
          <p:nvPr/>
        </p:nvSpPr>
        <p:spPr>
          <a:xfrm>
            <a:off x="2411760" y="-71203"/>
            <a:ext cx="5976664" cy="1138773"/>
          </a:xfrm>
          <a:prstGeom prst="rect">
            <a:avLst/>
          </a:prstGeom>
        </p:spPr>
        <p:txBody>
          <a:bodyPr wrap="square">
            <a:spAutoFit/>
          </a:bodyPr>
          <a:lstStyle/>
          <a:p>
            <a:pPr lvl="0" algn="ctr"/>
            <a:r>
              <a:rPr lang="tr-TR" sz="3600" b="1" dirty="0">
                <a:solidFill>
                  <a:srgbClr val="C00000"/>
                </a:solidFill>
                <a:latin typeface="Calibri" pitchFamily="34" charset="0"/>
              </a:rPr>
              <a:t> </a:t>
            </a:r>
            <a:r>
              <a:rPr lang="tr-TR" sz="3200" b="1" dirty="0">
                <a:solidFill>
                  <a:srgbClr val="520A3D"/>
                </a:solidFill>
                <a:latin typeface="Calibri" pitchFamily="34" charset="0"/>
              </a:rPr>
              <a:t>Erken Yaşta Evlenen Kız Çocuğunu Neler Bekliyor? </a:t>
            </a:r>
          </a:p>
        </p:txBody>
      </p:sp>
    </p:spTree>
    <p:extLst>
      <p:ext uri="{BB962C8B-B14F-4D97-AF65-F5344CB8AC3E}">
        <p14:creationId xmlns:p14="http://schemas.microsoft.com/office/powerpoint/2010/main" val="2426518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Slayt Numarası Yer Tutucusu 1"/>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1D631EDC-2CE4-445E-8FCD-A456DE52C5C4}" type="slidenum">
              <a:rPr lang="tr-TR" altLang="tr-TR" smtClean="0"/>
              <a:pPr/>
              <a:t>21</a:t>
            </a:fld>
            <a:endParaRPr lang="tr-TR" altLang="tr-TR" smtClean="0"/>
          </a:p>
        </p:txBody>
      </p:sp>
      <p:sp>
        <p:nvSpPr>
          <p:cNvPr id="32771" name="Metin kutusu 2"/>
          <p:cNvSpPr txBox="1">
            <a:spLocks noChangeArrowheads="1"/>
          </p:cNvSpPr>
          <p:nvPr/>
        </p:nvSpPr>
        <p:spPr bwMode="auto">
          <a:xfrm>
            <a:off x="2772569" y="116632"/>
            <a:ext cx="35276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4000" b="1" dirty="0" smtClean="0">
                <a:solidFill>
                  <a:srgbClr val="C00000"/>
                </a:solidFill>
              </a:rPr>
              <a:t>Ev Ziyaretleri </a:t>
            </a:r>
            <a:endParaRPr lang="tr-TR" sz="4000" b="1" dirty="0">
              <a:solidFill>
                <a:srgbClr val="C00000"/>
              </a:solidFill>
            </a:endParaRPr>
          </a:p>
        </p:txBody>
      </p:sp>
      <p:sp>
        <p:nvSpPr>
          <p:cNvPr id="4" name="Metin kutusu 3"/>
          <p:cNvSpPr txBox="1"/>
          <p:nvPr/>
        </p:nvSpPr>
        <p:spPr>
          <a:xfrm>
            <a:off x="323528" y="1844824"/>
            <a:ext cx="4680520" cy="3970318"/>
          </a:xfrm>
          <a:prstGeom prst="rect">
            <a:avLst/>
          </a:prstGeom>
          <a:solidFill>
            <a:srgbClr val="4BAB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defRPr/>
            </a:pPr>
            <a:r>
              <a:rPr lang="tr-TR" dirty="0">
                <a:solidFill>
                  <a:schemeClr val="bg1"/>
                </a:solidFill>
              </a:rPr>
              <a:t>Ö</a:t>
            </a:r>
            <a:r>
              <a:rPr lang="tr-TR" dirty="0" smtClean="0">
                <a:solidFill>
                  <a:schemeClr val="bg1"/>
                </a:solidFill>
              </a:rPr>
              <a:t>zellikle </a:t>
            </a:r>
            <a:r>
              <a:rPr lang="tr-TR" dirty="0">
                <a:solidFill>
                  <a:schemeClr val="bg1"/>
                </a:solidFill>
              </a:rPr>
              <a:t>erken yaşta evliliklerin yüksek olduğu bölgelerde yaşayanlara yönelik hane ziyaretleri gerçekleştirerek, erken yaşta evliliğin yaygınlığını, bu tarz evliliklerin nedenlerini, bölgede erken </a:t>
            </a:r>
            <a:r>
              <a:rPr lang="tr-TR" dirty="0" smtClean="0">
                <a:solidFill>
                  <a:schemeClr val="bg1"/>
                </a:solidFill>
              </a:rPr>
              <a:t>yaşta evliliğe </a:t>
            </a:r>
            <a:r>
              <a:rPr lang="tr-TR" dirty="0">
                <a:solidFill>
                  <a:schemeClr val="bg1"/>
                </a:solidFill>
              </a:rPr>
              <a:t>neden olan risk faktörlerini, evliliklere ilişkin karar verici konumda olan kişileri ve erken evlendirilme riski taşıyan bireyleri tespit edebiliriz. </a:t>
            </a:r>
          </a:p>
          <a:p>
            <a:pPr>
              <a:defRPr/>
            </a:pPr>
            <a:endParaRPr lang="tr-TR" dirty="0">
              <a:solidFill>
                <a:schemeClr val="bg1"/>
              </a:solidFill>
            </a:endParaRPr>
          </a:p>
          <a:p>
            <a:pPr algn="just">
              <a:defRPr/>
            </a:pPr>
            <a:r>
              <a:rPr lang="tr-TR" dirty="0">
                <a:solidFill>
                  <a:schemeClr val="bg1"/>
                </a:solidFill>
              </a:rPr>
              <a:t>Bu bilgiler hem gerçekleştirilecek politikalara ilişkin yol haritası belirlememizi sağlayacak, hem de ilimize ilişkin sağlıklı veri elde etmemize yardımcı olacaktır. </a:t>
            </a:r>
          </a:p>
        </p:txBody>
      </p:sp>
      <p:pic>
        <p:nvPicPr>
          <p:cNvPr id="32775" name="Picture 2" descr="İlgili resi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57589" y="2060848"/>
            <a:ext cx="31908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746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Slayt Numarası Yer Tutucusu 1"/>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1F0FFC85-7F0E-4705-A961-7F666589C22D}" type="slidenum">
              <a:rPr lang="tr-TR" altLang="tr-TR" smtClean="0"/>
              <a:pPr/>
              <a:t>22</a:t>
            </a:fld>
            <a:endParaRPr lang="tr-TR" altLang="tr-TR" smtClean="0"/>
          </a:p>
        </p:txBody>
      </p:sp>
      <p:sp>
        <p:nvSpPr>
          <p:cNvPr id="3" name="Metin kutusu 2"/>
          <p:cNvSpPr txBox="1"/>
          <p:nvPr/>
        </p:nvSpPr>
        <p:spPr>
          <a:xfrm>
            <a:off x="1980209" y="0"/>
            <a:ext cx="6336704" cy="1077218"/>
          </a:xfrm>
          <a:prstGeom prst="rect">
            <a:avLst/>
          </a:prstGeom>
          <a:noFill/>
        </p:spPr>
        <p:txBody>
          <a:bodyPr wrap="square">
            <a:spAutoFit/>
          </a:bodyPr>
          <a:lstStyle/>
          <a:p>
            <a:pPr>
              <a:defRPr/>
            </a:pPr>
            <a:r>
              <a:rPr lang="tr-TR" sz="3200" b="1" dirty="0" smtClean="0">
                <a:solidFill>
                  <a:srgbClr val="C00000"/>
                </a:solidFill>
              </a:rPr>
              <a:t>Kız çocukların okul devamına yönelik çalışmalar yapılması </a:t>
            </a:r>
            <a:endParaRPr lang="tr-TR" sz="3200" b="1" dirty="0">
              <a:solidFill>
                <a:srgbClr val="C00000"/>
              </a:solidFill>
            </a:endParaRPr>
          </a:p>
        </p:txBody>
      </p:sp>
      <p:sp>
        <p:nvSpPr>
          <p:cNvPr id="4" name="Metin kutusu 3"/>
          <p:cNvSpPr txBox="1"/>
          <p:nvPr/>
        </p:nvSpPr>
        <p:spPr>
          <a:xfrm>
            <a:off x="467544" y="1988840"/>
            <a:ext cx="4320480" cy="3970318"/>
          </a:xfrm>
          <a:prstGeom prst="rect">
            <a:avLst/>
          </a:prstGeom>
          <a:solidFill>
            <a:srgbClr val="0099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tr-TR" dirty="0">
                <a:solidFill>
                  <a:schemeClr val="bg1"/>
                </a:solidFill>
              </a:rPr>
              <a:t>Erken yaşta evliliklerin başta gelen sebeplerinden birinin kız çocuklarının eğitim hayatından yoksun kalması/eğitim hayatlarının sona ermesi olduğu bilinmektedir.</a:t>
            </a:r>
          </a:p>
          <a:p>
            <a:pPr algn="just">
              <a:defRPr/>
            </a:pPr>
            <a:endParaRPr lang="tr-TR" dirty="0"/>
          </a:p>
          <a:p>
            <a:pPr algn="just">
              <a:defRPr/>
            </a:pPr>
            <a:r>
              <a:rPr lang="tr-TR" dirty="0">
                <a:solidFill>
                  <a:schemeClr val="bg1"/>
                </a:solidFill>
              </a:rPr>
              <a:t>Bu sebeple İl Milli Eğitim </a:t>
            </a:r>
            <a:r>
              <a:rPr lang="tr-TR" dirty="0" smtClean="0">
                <a:solidFill>
                  <a:schemeClr val="bg1"/>
                </a:solidFill>
              </a:rPr>
              <a:t>Müdürlüğü </a:t>
            </a:r>
            <a:r>
              <a:rPr lang="tr-TR" dirty="0">
                <a:solidFill>
                  <a:schemeClr val="bg1"/>
                </a:solidFill>
              </a:rPr>
              <a:t>tarafından zorunlu öğrenim çağında olup öğrenimine devam etmeyen çocukların tespit edilmesi, aileleriyle görüşülmesi, eğitime devamlarının sağlanması ve eğitimlerine devam edip etmediklerinin takip edilmesi erken yaşta evlilikleri önleyecektir. </a:t>
            </a:r>
          </a:p>
        </p:txBody>
      </p:sp>
      <p:pic>
        <p:nvPicPr>
          <p:cNvPr id="33799" name="Picture 3" descr="D:\Aile_Users\aslihan.dogan\Desktop\cute-vector-cartoon-girls-different-countries-playing-near-school-building-school-uniform-university-building-education-5849191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57787" y="2708920"/>
            <a:ext cx="3529013"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64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İçerik Yer Tutucusu 2"/>
          <p:cNvSpPr>
            <a:spLocks noGrp="1"/>
          </p:cNvSpPr>
          <p:nvPr>
            <p:ph idx="1"/>
          </p:nvPr>
        </p:nvSpPr>
        <p:spPr/>
        <p:txBody>
          <a:bodyPr/>
          <a:lstStyle/>
          <a:p>
            <a:endParaRPr lang="tr-TR" altLang="tr-TR" smtClean="0"/>
          </a:p>
          <a:p>
            <a:endParaRPr lang="en-US" altLang="tr-TR" dirty="0" smtClean="0"/>
          </a:p>
        </p:txBody>
      </p:sp>
      <p:sp>
        <p:nvSpPr>
          <p:cNvPr id="34819" name="Slayt Numarası Yer Tutucusu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1FAA5C65-3383-41D0-9334-91705F664C34}" type="slidenum">
              <a:rPr lang="tr-TR" altLang="tr-TR" smtClean="0"/>
              <a:pPr/>
              <a:t>23</a:t>
            </a:fld>
            <a:endParaRPr lang="tr-TR" altLang="tr-TR" smtClean="0"/>
          </a:p>
        </p:txBody>
      </p:sp>
      <p:pic>
        <p:nvPicPr>
          <p:cNvPr id="3482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44191" y="1832868"/>
            <a:ext cx="3968750" cy="297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p:cNvSpPr txBox="1"/>
          <p:nvPr/>
        </p:nvSpPr>
        <p:spPr>
          <a:xfrm>
            <a:off x="251520" y="2132856"/>
            <a:ext cx="5112568" cy="3693319"/>
          </a:xfrm>
          <a:prstGeom prst="rect">
            <a:avLst/>
          </a:prstGeom>
          <a:solidFill>
            <a:srgbClr val="D2447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spAutoFit/>
          </a:bodyPr>
          <a:lstStyle/>
          <a:p>
            <a:pPr algn="just">
              <a:defRPr/>
            </a:pPr>
            <a:endParaRPr lang="tr-TR" altLang="tr-TR" dirty="0">
              <a:ea typeface="ＭＳ Ｐゴシック" pitchFamily="34" charset="-128"/>
            </a:endParaRPr>
          </a:p>
          <a:p>
            <a:pPr algn="just">
              <a:defRPr/>
            </a:pPr>
            <a:r>
              <a:rPr lang="tr-TR" altLang="tr-TR" dirty="0">
                <a:ea typeface="ＭＳ Ｐゴシック" pitchFamily="34" charset="-128"/>
              </a:rPr>
              <a:t>Kız öğrencilerin okula devam edememesinin önemli sebeplerinden biri de ailelerin ekonomik durumunun yetersiz oluşudur. </a:t>
            </a:r>
          </a:p>
          <a:p>
            <a:pPr algn="just">
              <a:defRPr/>
            </a:pPr>
            <a:endParaRPr lang="tr-TR" altLang="tr-TR" dirty="0">
              <a:ea typeface="ＭＳ Ｐゴシック" pitchFamily="34" charset="-128"/>
            </a:endParaRPr>
          </a:p>
          <a:p>
            <a:pPr algn="just">
              <a:defRPr/>
            </a:pPr>
            <a:r>
              <a:rPr lang="tr-TR" altLang="tr-TR" dirty="0">
                <a:ea typeface="ＭＳ Ｐゴシック" pitchFamily="34" charset="-128"/>
              </a:rPr>
              <a:t>İlimizde ekonomik durumu iyi olan iş adamları, ilimizin ileri gelenleri, vakıf ve dernekleri ile iletişime geçerek kız çocuklarının burslarla desteklenmesi, evlenmemesi halinde bursun artarak devam etmesini sağlayabiliriz. Böylelikle kız çocuklarının okul devam oranı artmasını ve kızların güçlenmesini sağlayabiliriz.</a:t>
            </a:r>
          </a:p>
          <a:p>
            <a:pPr algn="just">
              <a:defRPr/>
            </a:pPr>
            <a:r>
              <a:rPr lang="tr-TR" altLang="tr-TR" dirty="0">
                <a:ea typeface="ＭＳ Ｐゴシック" pitchFamily="34" charset="-128"/>
              </a:rPr>
              <a:t> </a:t>
            </a:r>
          </a:p>
        </p:txBody>
      </p:sp>
      <p:sp>
        <p:nvSpPr>
          <p:cNvPr id="8" name="Metin kutusu 7"/>
          <p:cNvSpPr txBox="1"/>
          <p:nvPr/>
        </p:nvSpPr>
        <p:spPr>
          <a:xfrm>
            <a:off x="2051720" y="351399"/>
            <a:ext cx="6272882" cy="584775"/>
          </a:xfrm>
          <a:prstGeom prst="rect">
            <a:avLst/>
          </a:prstGeom>
          <a:noFill/>
        </p:spPr>
        <p:txBody>
          <a:bodyPr wrap="square">
            <a:spAutoFit/>
          </a:bodyPr>
          <a:lstStyle/>
          <a:p>
            <a:pPr>
              <a:defRPr/>
            </a:pPr>
            <a:r>
              <a:rPr lang="tr-TR" sz="3200" b="1" dirty="0">
                <a:solidFill>
                  <a:srgbClr val="C00000"/>
                </a:solidFill>
              </a:rPr>
              <a:t>Kız çocukların </a:t>
            </a:r>
            <a:r>
              <a:rPr lang="tr-TR" sz="3200" b="1" dirty="0" smtClean="0">
                <a:solidFill>
                  <a:srgbClr val="C00000"/>
                </a:solidFill>
              </a:rPr>
              <a:t>güçlendirilmesi</a:t>
            </a:r>
            <a:endParaRPr lang="tr-TR" sz="3200" b="1" dirty="0">
              <a:solidFill>
                <a:srgbClr val="C00000"/>
              </a:solidFill>
            </a:endParaRPr>
          </a:p>
        </p:txBody>
      </p:sp>
    </p:spTree>
    <p:extLst>
      <p:ext uri="{BB962C8B-B14F-4D97-AF65-F5344CB8AC3E}">
        <p14:creationId xmlns:p14="http://schemas.microsoft.com/office/powerpoint/2010/main" val="3684331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Başlık 2"/>
          <p:cNvSpPr>
            <a:spLocks noGrp="1"/>
          </p:cNvSpPr>
          <p:nvPr>
            <p:ph type="ctrTitle"/>
          </p:nvPr>
        </p:nvSpPr>
        <p:spPr/>
        <p:txBody>
          <a:bodyPr/>
          <a:lstStyle/>
          <a:p>
            <a:r>
              <a:rPr lang="tr-TR" altLang="tr-TR" smtClean="0"/>
              <a:t>   </a:t>
            </a:r>
          </a:p>
        </p:txBody>
      </p:sp>
      <p:sp>
        <p:nvSpPr>
          <p:cNvPr id="5" name="Alt Başlık 4"/>
          <p:cNvSpPr>
            <a:spLocks noGrp="1"/>
          </p:cNvSpPr>
          <p:nvPr>
            <p:ph type="subTitle" idx="1"/>
          </p:nvPr>
        </p:nvSpPr>
        <p:spPr/>
        <p:txBody>
          <a:bodyPr/>
          <a:lstStyle/>
          <a:p>
            <a:endParaRPr lang="tr-TR"/>
          </a:p>
        </p:txBody>
      </p:sp>
      <p:sp>
        <p:nvSpPr>
          <p:cNvPr id="35843" name="Slayt Numarası Yer Tutucusu 1"/>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1DE7F7AA-DCA3-4501-B83F-608374EFB7C6}" type="slidenum">
              <a:rPr lang="tr-TR" altLang="tr-TR" smtClean="0"/>
              <a:pPr/>
              <a:t>24</a:t>
            </a:fld>
            <a:endParaRPr lang="tr-TR" altLang="tr-TR" smtClean="0"/>
          </a:p>
        </p:txBody>
      </p:sp>
      <p:sp>
        <p:nvSpPr>
          <p:cNvPr id="35844" name="Metin kutusu 1"/>
          <p:cNvSpPr txBox="1">
            <a:spLocks noChangeArrowheads="1"/>
          </p:cNvSpPr>
          <p:nvPr/>
        </p:nvSpPr>
        <p:spPr bwMode="auto">
          <a:xfrm>
            <a:off x="2156992" y="283984"/>
            <a:ext cx="62646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3200" b="1" dirty="0" smtClean="0">
                <a:solidFill>
                  <a:srgbClr val="C00000"/>
                </a:solidFill>
              </a:rPr>
              <a:t>Rol model kadın buluşmaları </a:t>
            </a:r>
            <a:endParaRPr lang="tr-TR" sz="3200" b="1" dirty="0">
              <a:solidFill>
                <a:srgbClr val="C00000"/>
              </a:solidFill>
            </a:endParaRPr>
          </a:p>
        </p:txBody>
      </p:sp>
      <p:sp>
        <p:nvSpPr>
          <p:cNvPr id="3" name="Metin kutusu 2"/>
          <p:cNvSpPr txBox="1"/>
          <p:nvPr/>
        </p:nvSpPr>
        <p:spPr>
          <a:xfrm>
            <a:off x="323528" y="2039540"/>
            <a:ext cx="4608512" cy="36933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spAutoFit/>
          </a:bodyPr>
          <a:lstStyle/>
          <a:p>
            <a:pPr algn="just">
              <a:defRPr/>
            </a:pPr>
            <a:endParaRPr lang="tr-TR" dirty="0"/>
          </a:p>
          <a:p>
            <a:pPr algn="just">
              <a:defRPr/>
            </a:pPr>
            <a:r>
              <a:rPr lang="tr-TR" dirty="0"/>
              <a:t>Özellikle küçük yerlerde kız çocukları eğitim hayatına devam etmek ve istihdama katılmak için yeterli motivasyona sahip değildir. Çünkü genellikle çevresinde  örnek alabileceği, başarısından ilham alabileceği kadınlar olmamaktadır. </a:t>
            </a:r>
          </a:p>
          <a:p>
            <a:pPr algn="just">
              <a:defRPr/>
            </a:pPr>
            <a:endParaRPr lang="tr-TR" dirty="0"/>
          </a:p>
          <a:p>
            <a:pPr algn="just">
              <a:defRPr/>
            </a:pPr>
            <a:r>
              <a:rPr lang="tr-TR" dirty="0"/>
              <a:t>Bu faaliyetle ilimizde erken yaşta evliliklerin yüksek olduğu bölgelerde mümkünse ilimizde yetişmiş eğitimli meslek sahibi kadınlarla kız öğrencileri buluşturabiliriz.</a:t>
            </a:r>
          </a:p>
          <a:p>
            <a:pPr algn="just">
              <a:defRPr/>
            </a:pPr>
            <a:r>
              <a:rPr lang="tr-TR" dirty="0"/>
              <a:t> </a:t>
            </a:r>
          </a:p>
        </p:txBody>
      </p:sp>
      <p:pic>
        <p:nvPicPr>
          <p:cNvPr id="3584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5600" y="2200275"/>
            <a:ext cx="2986088" cy="378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82044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Başlık 2"/>
          <p:cNvSpPr>
            <a:spLocks noGrp="1"/>
          </p:cNvSpPr>
          <p:nvPr>
            <p:ph type="ctrTitle"/>
          </p:nvPr>
        </p:nvSpPr>
        <p:spPr/>
        <p:txBody>
          <a:bodyPr/>
          <a:lstStyle/>
          <a:p>
            <a:r>
              <a:rPr lang="tr-TR" altLang="tr-TR" smtClean="0"/>
              <a:t>   </a:t>
            </a:r>
          </a:p>
        </p:txBody>
      </p:sp>
      <p:sp>
        <p:nvSpPr>
          <p:cNvPr id="6" name="Alt Başlık 5"/>
          <p:cNvSpPr>
            <a:spLocks noGrp="1"/>
          </p:cNvSpPr>
          <p:nvPr>
            <p:ph type="subTitle" idx="1"/>
          </p:nvPr>
        </p:nvSpPr>
        <p:spPr/>
        <p:txBody>
          <a:bodyPr/>
          <a:lstStyle/>
          <a:p>
            <a:endParaRPr lang="tr-TR"/>
          </a:p>
        </p:txBody>
      </p:sp>
      <p:sp>
        <p:nvSpPr>
          <p:cNvPr id="36867" name="Slayt Numarası Yer Tutucusu 1"/>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1CD74600-7FAD-46F2-BE83-6476DFDC7826}" type="slidenum">
              <a:rPr lang="tr-TR" altLang="tr-TR" smtClean="0"/>
              <a:pPr/>
              <a:t>25</a:t>
            </a:fld>
            <a:endParaRPr lang="tr-TR" altLang="tr-TR" smtClean="0"/>
          </a:p>
        </p:txBody>
      </p:sp>
      <p:sp>
        <p:nvSpPr>
          <p:cNvPr id="2" name="Metin kutusu 1"/>
          <p:cNvSpPr txBox="1"/>
          <p:nvPr/>
        </p:nvSpPr>
        <p:spPr>
          <a:xfrm>
            <a:off x="323528" y="1340768"/>
            <a:ext cx="5400675" cy="369887"/>
          </a:xfrm>
          <a:prstGeom prst="rect">
            <a:avLst/>
          </a:prstGeom>
          <a:noFill/>
        </p:spPr>
        <p:txBody>
          <a:bodyPr>
            <a:spAutoFit/>
          </a:bodyPr>
          <a:lstStyle/>
          <a:p>
            <a:pPr>
              <a:defRPr/>
            </a:pPr>
            <a:r>
              <a:rPr lang="tr-TR" b="1" dirty="0">
                <a:solidFill>
                  <a:schemeClr val="accent6">
                    <a:lumMod val="75000"/>
                  </a:schemeClr>
                </a:solidFill>
              </a:rPr>
              <a:t>MUHTARLAR YOLUYLA HALKIN EĞİTİLMESİ </a:t>
            </a:r>
          </a:p>
        </p:txBody>
      </p:sp>
      <p:sp>
        <p:nvSpPr>
          <p:cNvPr id="3" name="Metin kutusu 2"/>
          <p:cNvSpPr txBox="1"/>
          <p:nvPr/>
        </p:nvSpPr>
        <p:spPr>
          <a:xfrm>
            <a:off x="295745" y="1988840"/>
            <a:ext cx="4392488" cy="3693319"/>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tr-TR" dirty="0"/>
              <a:t>Erken yaşta evliliklerin önlenmesinde farkındalık yaratma çalışmaları çok önemlidir. Halka yönelik farkındalık çalışmalarında kanaat önderlerinden yararlanmalıyız. </a:t>
            </a:r>
          </a:p>
          <a:p>
            <a:pPr algn="just">
              <a:defRPr/>
            </a:pPr>
            <a:endParaRPr lang="tr-TR" dirty="0"/>
          </a:p>
          <a:p>
            <a:pPr algn="just">
              <a:defRPr/>
            </a:pPr>
            <a:r>
              <a:rPr lang="tr-TR" dirty="0"/>
              <a:t>Muhtarlar, köylerinde mahallelerinde olan bitenden haberdar olan yegane kişilerdir. Öncelikle muhtarlarla yönelik seminerler düzenleyerek onları, evlenmeye ilişkin mevzuat, kız çocuklarının eğitimi,  erken evliliklerin zararları konusunda </a:t>
            </a:r>
            <a:r>
              <a:rPr lang="tr-TR" dirty="0" smtClean="0"/>
              <a:t>bilgilen-</a:t>
            </a:r>
            <a:r>
              <a:rPr lang="tr-TR" dirty="0" err="1" smtClean="0"/>
              <a:t>dirmeli</a:t>
            </a:r>
            <a:r>
              <a:rPr lang="tr-TR" dirty="0"/>
              <a:t>, ardından köylerinde/mahallelerinde halkı eğitmelerini sağlayabiliriz. </a:t>
            </a:r>
          </a:p>
        </p:txBody>
      </p:sp>
      <p:sp>
        <p:nvSpPr>
          <p:cNvPr id="36872" name="Metin kutusu 3"/>
          <p:cNvSpPr txBox="1">
            <a:spLocks noChangeArrowheads="1"/>
          </p:cNvSpPr>
          <p:nvPr/>
        </p:nvSpPr>
        <p:spPr bwMode="auto">
          <a:xfrm>
            <a:off x="1799778" y="421748"/>
            <a:ext cx="6408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2400" b="1" dirty="0">
                <a:solidFill>
                  <a:srgbClr val="C00000"/>
                </a:solidFill>
              </a:rPr>
              <a:t>Bilgilendirme ve Farkındalık </a:t>
            </a:r>
            <a:r>
              <a:rPr lang="tr-TR" sz="2400" b="1" dirty="0" smtClean="0">
                <a:solidFill>
                  <a:srgbClr val="C00000"/>
                </a:solidFill>
              </a:rPr>
              <a:t>Yaratma</a:t>
            </a:r>
            <a:endParaRPr lang="tr-TR" sz="2400" dirty="0">
              <a:solidFill>
                <a:srgbClr val="C00000"/>
              </a:solidFill>
            </a:endParaRPr>
          </a:p>
        </p:txBody>
      </p:sp>
      <p:pic>
        <p:nvPicPr>
          <p:cNvPr id="3687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3060557"/>
            <a:ext cx="3817937" cy="1458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3558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Başlık 2"/>
          <p:cNvSpPr>
            <a:spLocks noGrp="1"/>
          </p:cNvSpPr>
          <p:nvPr>
            <p:ph type="ctrTitle"/>
          </p:nvPr>
        </p:nvSpPr>
        <p:spPr/>
        <p:txBody>
          <a:bodyPr/>
          <a:lstStyle/>
          <a:p>
            <a:r>
              <a:rPr lang="tr-TR" altLang="tr-TR" smtClean="0"/>
              <a:t>   </a:t>
            </a:r>
          </a:p>
        </p:txBody>
      </p:sp>
      <p:sp>
        <p:nvSpPr>
          <p:cNvPr id="6" name="Alt Başlık 5"/>
          <p:cNvSpPr>
            <a:spLocks noGrp="1"/>
          </p:cNvSpPr>
          <p:nvPr>
            <p:ph type="subTitle" idx="1"/>
          </p:nvPr>
        </p:nvSpPr>
        <p:spPr/>
        <p:txBody>
          <a:bodyPr/>
          <a:lstStyle/>
          <a:p>
            <a:endParaRPr lang="tr-TR"/>
          </a:p>
        </p:txBody>
      </p:sp>
      <p:sp>
        <p:nvSpPr>
          <p:cNvPr id="37891" name="Slayt Numarası Yer Tutucusu 1"/>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618545D9-75E8-4E3E-AA81-4ADD45056865}" type="slidenum">
              <a:rPr lang="tr-TR" altLang="tr-TR" smtClean="0"/>
              <a:pPr/>
              <a:t>26</a:t>
            </a:fld>
            <a:endParaRPr lang="tr-TR" altLang="tr-TR" smtClean="0"/>
          </a:p>
        </p:txBody>
      </p:sp>
      <p:sp>
        <p:nvSpPr>
          <p:cNvPr id="2" name="Metin kutusu 1"/>
          <p:cNvSpPr txBox="1"/>
          <p:nvPr/>
        </p:nvSpPr>
        <p:spPr>
          <a:xfrm>
            <a:off x="1259632" y="338741"/>
            <a:ext cx="7560840" cy="523220"/>
          </a:xfrm>
          <a:prstGeom prst="rect">
            <a:avLst/>
          </a:prstGeom>
          <a:noFill/>
        </p:spPr>
        <p:txBody>
          <a:bodyPr wrap="square">
            <a:spAutoFit/>
          </a:bodyPr>
          <a:lstStyle/>
          <a:p>
            <a:pPr>
              <a:defRPr/>
            </a:pPr>
            <a:r>
              <a:rPr lang="tr-TR" sz="2800" b="1" dirty="0">
                <a:solidFill>
                  <a:srgbClr val="C00000"/>
                </a:solidFill>
              </a:rPr>
              <a:t>Erkeklerin (babaların/ağabeylerin) </a:t>
            </a:r>
            <a:r>
              <a:rPr lang="tr-TR" sz="2800" b="1" dirty="0" smtClean="0">
                <a:solidFill>
                  <a:srgbClr val="C00000"/>
                </a:solidFill>
              </a:rPr>
              <a:t>eğitimi</a:t>
            </a:r>
            <a:endParaRPr lang="tr-TR" sz="2800" b="1" dirty="0">
              <a:solidFill>
                <a:srgbClr val="C00000"/>
              </a:solidFill>
            </a:endParaRPr>
          </a:p>
        </p:txBody>
      </p:sp>
      <p:sp>
        <p:nvSpPr>
          <p:cNvPr id="37893" name="Metin kutusu 2"/>
          <p:cNvSpPr txBox="1">
            <a:spLocks noChangeArrowheads="1"/>
          </p:cNvSpPr>
          <p:nvPr/>
        </p:nvSpPr>
        <p:spPr bwMode="auto">
          <a:xfrm>
            <a:off x="15875" y="1549400"/>
            <a:ext cx="496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b="1" dirty="0">
                <a:solidFill>
                  <a:srgbClr val="C00000"/>
                </a:solidFill>
              </a:rPr>
              <a:t>KAHVEHANE EĞİTİMLERİ</a:t>
            </a:r>
          </a:p>
        </p:txBody>
      </p:sp>
      <p:sp>
        <p:nvSpPr>
          <p:cNvPr id="5" name="Metin kutusu 4"/>
          <p:cNvSpPr txBox="1"/>
          <p:nvPr/>
        </p:nvSpPr>
        <p:spPr>
          <a:xfrm>
            <a:off x="467544" y="2458165"/>
            <a:ext cx="5452367" cy="2585323"/>
          </a:xfrm>
          <a:prstGeom prst="rect">
            <a:avLst/>
          </a:prstGeom>
          <a:solidFill>
            <a:srgbClr val="7895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tr-TR" dirty="0" smtClean="0">
                <a:solidFill>
                  <a:schemeClr val="bg1"/>
                </a:solidFill>
              </a:rPr>
              <a:t>İlimizde </a:t>
            </a:r>
            <a:r>
              <a:rPr lang="tr-TR" dirty="0">
                <a:solidFill>
                  <a:schemeClr val="bg1"/>
                </a:solidFill>
              </a:rPr>
              <a:t>özellikle erken yaşta evliliklerin yüksek olduğu bölgelerde kahvehanelerde din görevlilerince «dinimizde kız çocuğunun değeri», köy öğretmenlerince «kız çocuğunun eğitiminin önemi, sağlık görevlilerince «erken yaşta evliliklerin kız çocuğunun sağlığı üzerindeki olumsuz etkileri», Bakanlığımız personelince «yasal evlenme yaşı temel kanunlar, çocuk hakları» gibi konuların anlatıldığı  toplantılar düzenlenebilir. </a:t>
            </a:r>
          </a:p>
        </p:txBody>
      </p:sp>
      <p:pic>
        <p:nvPicPr>
          <p:cNvPr id="3789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7488" y="2076450"/>
            <a:ext cx="2576512" cy="192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5263" y="4005263"/>
            <a:ext cx="2620962"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4013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Başlık 2"/>
          <p:cNvSpPr>
            <a:spLocks noGrp="1"/>
          </p:cNvSpPr>
          <p:nvPr>
            <p:ph type="ctrTitle"/>
          </p:nvPr>
        </p:nvSpPr>
        <p:spPr/>
        <p:txBody>
          <a:bodyPr/>
          <a:lstStyle/>
          <a:p>
            <a:r>
              <a:rPr lang="tr-TR" altLang="tr-TR" smtClean="0"/>
              <a:t>   </a:t>
            </a:r>
          </a:p>
        </p:txBody>
      </p:sp>
      <p:sp>
        <p:nvSpPr>
          <p:cNvPr id="6" name="Alt Başlık 5"/>
          <p:cNvSpPr>
            <a:spLocks noGrp="1"/>
          </p:cNvSpPr>
          <p:nvPr>
            <p:ph type="subTitle" idx="1"/>
          </p:nvPr>
        </p:nvSpPr>
        <p:spPr/>
        <p:txBody>
          <a:bodyPr/>
          <a:lstStyle/>
          <a:p>
            <a:endParaRPr lang="tr-TR"/>
          </a:p>
        </p:txBody>
      </p:sp>
      <p:sp>
        <p:nvSpPr>
          <p:cNvPr id="38915" name="Slayt Numarası Yer Tutucusu 1"/>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28485953-F774-410F-9240-84D46DE03007}" type="slidenum">
              <a:rPr lang="tr-TR" altLang="tr-TR" smtClean="0"/>
              <a:pPr/>
              <a:t>27</a:t>
            </a:fld>
            <a:endParaRPr lang="tr-TR" altLang="tr-TR" smtClean="0"/>
          </a:p>
        </p:txBody>
      </p:sp>
      <p:sp>
        <p:nvSpPr>
          <p:cNvPr id="3" name="Metin kutusu 2"/>
          <p:cNvSpPr txBox="1"/>
          <p:nvPr/>
        </p:nvSpPr>
        <p:spPr>
          <a:xfrm>
            <a:off x="1763688" y="280428"/>
            <a:ext cx="7128792" cy="523220"/>
          </a:xfrm>
          <a:prstGeom prst="rect">
            <a:avLst/>
          </a:prstGeom>
          <a:noFill/>
        </p:spPr>
        <p:txBody>
          <a:bodyPr wrap="square">
            <a:spAutoFit/>
          </a:bodyPr>
          <a:lstStyle/>
          <a:p>
            <a:pPr>
              <a:defRPr/>
            </a:pPr>
            <a:r>
              <a:rPr lang="tr-TR" sz="2800" b="1" dirty="0" smtClean="0">
                <a:solidFill>
                  <a:srgbClr val="C00000"/>
                </a:solidFill>
              </a:rPr>
              <a:t>Din görevlilerinin ve erkeklerin eğitimi</a:t>
            </a:r>
            <a:endParaRPr lang="tr-TR" sz="2800" b="1" dirty="0">
              <a:solidFill>
                <a:srgbClr val="C00000"/>
              </a:solidFill>
            </a:endParaRPr>
          </a:p>
        </p:txBody>
      </p:sp>
      <p:sp>
        <p:nvSpPr>
          <p:cNvPr id="4" name="Metin kutusu 3"/>
          <p:cNvSpPr txBox="1"/>
          <p:nvPr/>
        </p:nvSpPr>
        <p:spPr>
          <a:xfrm>
            <a:off x="971600" y="1988840"/>
            <a:ext cx="6264696" cy="286232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tr-TR" sz="2000" dirty="0">
                <a:solidFill>
                  <a:schemeClr val="bg1"/>
                </a:solidFill>
              </a:rPr>
              <a:t>Din görevlileri geniş kitlelere düzenli olarak ulaşabilme ve onları etkileyebilme potansiyeline sahiptir. </a:t>
            </a:r>
            <a:endParaRPr lang="tr-TR" sz="2000" dirty="0" smtClean="0">
              <a:solidFill>
                <a:schemeClr val="bg1"/>
              </a:solidFill>
            </a:endParaRPr>
          </a:p>
          <a:p>
            <a:pPr>
              <a:defRPr/>
            </a:pPr>
            <a:endParaRPr lang="tr-TR" sz="2000" dirty="0">
              <a:solidFill>
                <a:schemeClr val="bg1"/>
              </a:solidFill>
            </a:endParaRPr>
          </a:p>
          <a:p>
            <a:pPr>
              <a:defRPr/>
            </a:pPr>
            <a:r>
              <a:rPr lang="tr-TR" sz="2000" dirty="0">
                <a:solidFill>
                  <a:schemeClr val="bg1"/>
                </a:solidFill>
              </a:rPr>
              <a:t>Bu çerçevede İl Müftülüğümüzle </a:t>
            </a:r>
            <a:r>
              <a:rPr lang="tr-TR" sz="2000" dirty="0"/>
              <a:t> </a:t>
            </a:r>
            <a:r>
              <a:rPr lang="tr-TR" sz="2000" dirty="0">
                <a:solidFill>
                  <a:schemeClr val="bg1"/>
                </a:solidFill>
              </a:rPr>
              <a:t>işbirliği yaparak öncelikle din görevlilerinin bilgilendirilmesini sağlamalı, ardından belirli dönemlerde dinimizde erken evliliklerin yeri, kız çocukların önemi konularında hutbe ve vaazlarla erkeklere ulaşmalıyız. </a:t>
            </a:r>
          </a:p>
        </p:txBody>
      </p:sp>
    </p:spTree>
    <p:extLst>
      <p:ext uri="{BB962C8B-B14F-4D97-AF65-F5344CB8AC3E}">
        <p14:creationId xmlns:p14="http://schemas.microsoft.com/office/powerpoint/2010/main" val="108064182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Metin kutusu 1"/>
          <p:cNvSpPr txBox="1">
            <a:spLocks noChangeArrowheads="1"/>
          </p:cNvSpPr>
          <p:nvPr/>
        </p:nvSpPr>
        <p:spPr bwMode="auto">
          <a:xfrm>
            <a:off x="1331640" y="332656"/>
            <a:ext cx="7488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2800" b="1" dirty="0" smtClean="0">
                <a:solidFill>
                  <a:srgbClr val="C00000"/>
                </a:solidFill>
              </a:rPr>
              <a:t>Öğrencilere yönelik farkındalık çalışmaları </a:t>
            </a:r>
            <a:endParaRPr lang="tr-TR" sz="2800" b="1" dirty="0">
              <a:solidFill>
                <a:srgbClr val="C00000"/>
              </a:solidFill>
            </a:endParaRPr>
          </a:p>
        </p:txBody>
      </p:sp>
      <p:sp>
        <p:nvSpPr>
          <p:cNvPr id="9" name="Metin kutusu 8"/>
          <p:cNvSpPr txBox="1"/>
          <p:nvPr/>
        </p:nvSpPr>
        <p:spPr>
          <a:xfrm>
            <a:off x="467544" y="2132856"/>
            <a:ext cx="5145344" cy="286232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tr-TR" dirty="0">
                <a:solidFill>
                  <a:schemeClr val="bg1"/>
                </a:solidFill>
              </a:rPr>
              <a:t>İl Milli Eğitim Müdürlüğü tarafından Ortaöğretim kurumlarında erken yaşta ve zorla evliliklerin zararlarına yönelik resim, afiş, kompozisyon, öykü gibi yarışmalar düzenlenerek kız ve erkek öğrencilerin konuya ilişkin duyarlılık ve farkındalıklarının artırılması sağlanabilir. </a:t>
            </a:r>
          </a:p>
          <a:p>
            <a:pPr>
              <a:defRPr/>
            </a:pPr>
            <a:endParaRPr lang="tr-TR" dirty="0">
              <a:solidFill>
                <a:schemeClr val="bg1"/>
              </a:solidFill>
            </a:endParaRPr>
          </a:p>
          <a:p>
            <a:pPr>
              <a:defRPr/>
            </a:pPr>
            <a:r>
              <a:rPr lang="tr-TR" dirty="0">
                <a:solidFill>
                  <a:schemeClr val="bg1"/>
                </a:solidFill>
              </a:rPr>
              <a:t>Öğrenciler kendi üretecekleri ürünlerle konuya daha yakından ilgi duyacak, sorunun üzerine düşünme fırsatı bulacaktır. </a:t>
            </a:r>
          </a:p>
        </p:txBody>
      </p:sp>
      <p:pic>
        <p:nvPicPr>
          <p:cNvPr id="3994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0152" y="2924175"/>
            <a:ext cx="3016250" cy="301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77348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Başlık 2"/>
          <p:cNvSpPr>
            <a:spLocks noGrp="1"/>
          </p:cNvSpPr>
          <p:nvPr>
            <p:ph type="ctrTitle"/>
          </p:nvPr>
        </p:nvSpPr>
        <p:spPr/>
        <p:txBody>
          <a:bodyPr/>
          <a:lstStyle/>
          <a:p>
            <a:r>
              <a:rPr lang="tr-TR" altLang="tr-TR" smtClean="0"/>
              <a:t>   </a:t>
            </a:r>
          </a:p>
        </p:txBody>
      </p:sp>
      <p:sp>
        <p:nvSpPr>
          <p:cNvPr id="6" name="Alt Başlık 5"/>
          <p:cNvSpPr>
            <a:spLocks noGrp="1"/>
          </p:cNvSpPr>
          <p:nvPr>
            <p:ph type="subTitle" idx="1"/>
          </p:nvPr>
        </p:nvSpPr>
        <p:spPr/>
        <p:txBody>
          <a:bodyPr/>
          <a:lstStyle/>
          <a:p>
            <a:endParaRPr lang="tr-TR"/>
          </a:p>
        </p:txBody>
      </p:sp>
      <p:sp>
        <p:nvSpPr>
          <p:cNvPr id="40963" name="Slayt Numarası Yer Tutucusu 1"/>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C8AA3E71-897D-4DC0-89DA-48BB8666F28D}" type="slidenum">
              <a:rPr lang="tr-TR" altLang="tr-TR" smtClean="0"/>
              <a:pPr/>
              <a:t>29</a:t>
            </a:fld>
            <a:endParaRPr lang="tr-TR" altLang="tr-TR" smtClean="0"/>
          </a:p>
        </p:txBody>
      </p:sp>
      <p:sp>
        <p:nvSpPr>
          <p:cNvPr id="3" name="Metin kutusu 2"/>
          <p:cNvSpPr txBox="1"/>
          <p:nvPr/>
        </p:nvSpPr>
        <p:spPr>
          <a:xfrm>
            <a:off x="1870937" y="290810"/>
            <a:ext cx="6840760" cy="461665"/>
          </a:xfrm>
          <a:prstGeom prst="rect">
            <a:avLst/>
          </a:prstGeom>
          <a:noFill/>
        </p:spPr>
        <p:txBody>
          <a:bodyPr wrap="square">
            <a:spAutoFit/>
          </a:bodyPr>
          <a:lstStyle/>
          <a:p>
            <a:pPr>
              <a:defRPr/>
            </a:pPr>
            <a:r>
              <a:rPr lang="tr-TR" sz="2400" b="1" dirty="0" smtClean="0">
                <a:solidFill>
                  <a:srgbClr val="C00000"/>
                </a:solidFill>
              </a:rPr>
              <a:t>Okullarda ailelerin ve öğrencilerin eğitimi</a:t>
            </a:r>
            <a:endParaRPr lang="tr-TR" sz="2400" b="1" dirty="0">
              <a:solidFill>
                <a:srgbClr val="C00000"/>
              </a:solidFill>
            </a:endParaRPr>
          </a:p>
        </p:txBody>
      </p:sp>
      <p:sp>
        <p:nvSpPr>
          <p:cNvPr id="4" name="Metin kutusu 3"/>
          <p:cNvSpPr txBox="1"/>
          <p:nvPr/>
        </p:nvSpPr>
        <p:spPr>
          <a:xfrm>
            <a:off x="395467" y="1700808"/>
            <a:ext cx="4895850" cy="4248150"/>
          </a:xfrm>
          <a:prstGeom prst="rect">
            <a:avLst/>
          </a:prstGeom>
          <a:solidFill>
            <a:srgbClr val="CA5ACD"/>
          </a:solidFill>
          <a:ln>
            <a:solidFill>
              <a:srgbClr val="8DCD25"/>
            </a:solidFill>
          </a:ln>
          <a:effectLst>
            <a:outerShdw blurRad="50800" dist="38100" dir="2700000" algn="tl" rotWithShape="0">
              <a:prstClr val="black">
                <a:alpha val="40000"/>
              </a:prstClr>
            </a:outerShdw>
          </a:effectLst>
        </p:spPr>
        <p:txBody>
          <a:bodyPr>
            <a:spAutoFit/>
          </a:bodyPr>
          <a:lstStyle/>
          <a:p>
            <a:pPr>
              <a:defRPr/>
            </a:pPr>
            <a:r>
              <a:rPr lang="tr-TR" dirty="0">
                <a:solidFill>
                  <a:schemeClr val="bg1"/>
                </a:solidFill>
              </a:rPr>
              <a:t>Erken yaşta evliliklerin önlenmesinde okul yönetimine ve rehber öğretmenlere çok büyük işler düşmektedir. </a:t>
            </a:r>
          </a:p>
          <a:p>
            <a:pPr>
              <a:defRPr/>
            </a:pPr>
            <a:endParaRPr lang="tr-TR" dirty="0">
              <a:solidFill>
                <a:schemeClr val="bg1"/>
              </a:solidFill>
            </a:endParaRPr>
          </a:p>
          <a:p>
            <a:pPr>
              <a:defRPr/>
            </a:pPr>
            <a:r>
              <a:rPr lang="tr-TR" dirty="0">
                <a:solidFill>
                  <a:schemeClr val="bg1"/>
                </a:solidFill>
              </a:rPr>
              <a:t>Okul devamlarının takip edilmesi ve sebeplerinin üstüne gidilmesinde okul yönetimi bu durumlardan ilk haberdar olan gruptur. </a:t>
            </a:r>
          </a:p>
          <a:p>
            <a:pPr>
              <a:defRPr/>
            </a:pPr>
            <a:endParaRPr lang="tr-TR" dirty="0">
              <a:solidFill>
                <a:schemeClr val="bg1"/>
              </a:solidFill>
            </a:endParaRPr>
          </a:p>
          <a:p>
            <a:pPr>
              <a:defRPr/>
            </a:pPr>
            <a:r>
              <a:rPr lang="tr-TR" dirty="0">
                <a:solidFill>
                  <a:schemeClr val="bg1"/>
                </a:solidFill>
              </a:rPr>
              <a:t>Bunun dışında rehber öğretmenlerin belirli aralıklarla kız ve erkek çocukları temel hakları, erken evliliklerin zararları, eğitimin önemi hakkında  bilgilendirmesi önemlidir. </a:t>
            </a:r>
          </a:p>
          <a:p>
            <a:pPr>
              <a:defRPr/>
            </a:pPr>
            <a:endParaRPr lang="tr-TR" dirty="0">
              <a:solidFill>
                <a:schemeClr val="bg1"/>
              </a:solidFill>
            </a:endParaRPr>
          </a:p>
          <a:p>
            <a:pPr>
              <a:defRPr/>
            </a:pPr>
            <a:r>
              <a:rPr lang="tr-TR" dirty="0">
                <a:solidFill>
                  <a:schemeClr val="bg1"/>
                </a:solidFill>
              </a:rPr>
              <a:t>Rehber öğretmenler örneğin veli toplantılarında aileleri de bilgilendirmelidir. </a:t>
            </a:r>
          </a:p>
        </p:txBody>
      </p:sp>
    </p:spTree>
    <p:extLst>
      <p:ext uri="{BB962C8B-B14F-4D97-AF65-F5344CB8AC3E}">
        <p14:creationId xmlns:p14="http://schemas.microsoft.com/office/powerpoint/2010/main" val="26194320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3059832" y="260648"/>
            <a:ext cx="3079689" cy="707886"/>
          </a:xfrm>
          <a:prstGeom prst="rect">
            <a:avLst/>
          </a:prstGeom>
        </p:spPr>
        <p:txBody>
          <a:bodyPr wrap="none">
            <a:spAutoFit/>
          </a:bodyPr>
          <a:lstStyle/>
          <a:p>
            <a:pPr lvl="0" algn="ctr">
              <a:defRPr/>
            </a:pPr>
            <a:r>
              <a:rPr lang="tr-TR" sz="4000" b="1" kern="0" dirty="0" smtClean="0">
                <a:solidFill>
                  <a:srgbClr val="C00000"/>
                </a:solidFill>
              </a:rPr>
              <a:t>Evlilik  </a:t>
            </a:r>
            <a:r>
              <a:rPr lang="tr-TR" sz="4000" b="1" kern="0" dirty="0">
                <a:solidFill>
                  <a:srgbClr val="C00000"/>
                </a:solidFill>
              </a:rPr>
              <a:t>Nedir?</a:t>
            </a:r>
          </a:p>
        </p:txBody>
      </p:sp>
      <p:sp>
        <p:nvSpPr>
          <p:cNvPr id="4" name="Metin kutusu 3"/>
          <p:cNvSpPr txBox="1"/>
          <p:nvPr/>
        </p:nvSpPr>
        <p:spPr>
          <a:xfrm>
            <a:off x="1835696" y="1484784"/>
            <a:ext cx="5400600" cy="4278094"/>
          </a:xfrm>
          <a:prstGeom prst="rect">
            <a:avLst/>
          </a:prstGeom>
          <a:noFill/>
        </p:spPr>
        <p:txBody>
          <a:bodyPr wrap="square" rtlCol="0">
            <a:spAutoFit/>
          </a:bodyPr>
          <a:lstStyle/>
          <a:p>
            <a:pPr algn="ctr"/>
            <a:r>
              <a:rPr lang="tr-TR" sz="3200" dirty="0"/>
              <a:t>İki </a:t>
            </a:r>
            <a:r>
              <a:rPr lang="tr-TR" sz="4000" b="1" dirty="0"/>
              <a:t>yetişkin</a:t>
            </a:r>
            <a:r>
              <a:rPr lang="tr-TR" sz="3200" dirty="0">
                <a:solidFill>
                  <a:srgbClr val="FF4F4F"/>
                </a:solidFill>
              </a:rPr>
              <a:t> </a:t>
            </a:r>
            <a:r>
              <a:rPr lang="tr-TR" sz="3200" dirty="0"/>
              <a:t>birey tarafından oluşturulmuş, </a:t>
            </a:r>
            <a:r>
              <a:rPr lang="tr-TR" sz="4000" b="1" dirty="0" smtClean="0"/>
              <a:t>resmî</a:t>
            </a:r>
            <a:r>
              <a:rPr lang="tr-TR" sz="3200" b="1" dirty="0" smtClean="0">
                <a:solidFill>
                  <a:srgbClr val="FF66FF"/>
                </a:solidFill>
              </a:rPr>
              <a:t> </a:t>
            </a:r>
            <a:r>
              <a:rPr lang="tr-TR" sz="3200" dirty="0"/>
              <a:t>veya </a:t>
            </a:r>
            <a:r>
              <a:rPr lang="tr-TR" sz="4000" b="1" dirty="0" smtClean="0"/>
              <a:t>dinî</a:t>
            </a:r>
            <a:r>
              <a:rPr lang="tr-TR" sz="3200" b="1" dirty="0" smtClean="0"/>
              <a:t> </a:t>
            </a:r>
            <a:r>
              <a:rPr lang="tr-TR" sz="3200" dirty="0" smtClean="0"/>
              <a:t>olarak gerçekleştirilebilen </a:t>
            </a:r>
            <a:r>
              <a:rPr lang="tr-TR" sz="3200" dirty="0"/>
              <a:t>toplum tarafından </a:t>
            </a:r>
            <a:r>
              <a:rPr lang="tr-TR" sz="4000" b="1" dirty="0"/>
              <a:t>tanınan</a:t>
            </a:r>
            <a:r>
              <a:rPr lang="tr-TR" sz="3200" dirty="0"/>
              <a:t> ve </a:t>
            </a:r>
            <a:r>
              <a:rPr lang="tr-TR" sz="4000" b="1" dirty="0"/>
              <a:t>onaylanan</a:t>
            </a:r>
            <a:r>
              <a:rPr lang="tr-TR" sz="4000" dirty="0"/>
              <a:t> </a:t>
            </a:r>
            <a:r>
              <a:rPr lang="tr-TR" sz="4000" b="1" dirty="0"/>
              <a:t>meşru</a:t>
            </a:r>
            <a:r>
              <a:rPr lang="tr-TR" sz="4000" dirty="0"/>
              <a:t> </a:t>
            </a:r>
            <a:r>
              <a:rPr lang="tr-TR" sz="4000" b="1" dirty="0"/>
              <a:t>bir birliktelik </a:t>
            </a:r>
            <a:r>
              <a:rPr lang="tr-TR" sz="3200" dirty="0"/>
              <a:t>olarak </a:t>
            </a:r>
            <a:r>
              <a:rPr lang="tr-TR" sz="3200" dirty="0" smtClean="0"/>
              <a:t>tanımlanmaktadır.</a:t>
            </a:r>
            <a:endParaRPr lang="tr-TR" sz="3200" dirty="0"/>
          </a:p>
        </p:txBody>
      </p:sp>
      <p:sp>
        <p:nvSpPr>
          <p:cNvPr id="5" name="Metin kutusu 4"/>
          <p:cNvSpPr txBox="1"/>
          <p:nvPr/>
        </p:nvSpPr>
        <p:spPr>
          <a:xfrm>
            <a:off x="6876256" y="6237312"/>
            <a:ext cx="2212978" cy="369332"/>
          </a:xfrm>
          <a:prstGeom prst="rect">
            <a:avLst/>
          </a:prstGeom>
          <a:noFill/>
        </p:spPr>
        <p:txBody>
          <a:bodyPr wrap="none" rtlCol="0">
            <a:spAutoFit/>
          </a:bodyPr>
          <a:lstStyle/>
          <a:p>
            <a:r>
              <a:rPr lang="tr-TR" dirty="0" smtClean="0"/>
              <a:t>(*) </a:t>
            </a:r>
            <a:r>
              <a:rPr lang="tr-TR" i="1" dirty="0" smtClean="0"/>
              <a:t>demografi sözlüğü</a:t>
            </a:r>
            <a:endParaRPr lang="tr-TR" i="1" dirty="0"/>
          </a:p>
        </p:txBody>
      </p:sp>
    </p:spTree>
    <p:extLst>
      <p:ext uri="{BB962C8B-B14F-4D97-AF65-F5344CB8AC3E}">
        <p14:creationId xmlns:p14="http://schemas.microsoft.com/office/powerpoint/2010/main" val="3084157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Alt Başlık 2"/>
          <p:cNvSpPr>
            <a:spLocks noGrp="1"/>
          </p:cNvSpPr>
          <p:nvPr>
            <p:ph type="subTitle" idx="4294967295"/>
          </p:nvPr>
        </p:nvSpPr>
        <p:spPr>
          <a:xfrm>
            <a:off x="3203848" y="260648"/>
            <a:ext cx="5616575" cy="576263"/>
          </a:xfrm>
        </p:spPr>
        <p:txBody>
          <a:bodyPr>
            <a:noAutofit/>
          </a:bodyPr>
          <a:lstStyle/>
          <a:p>
            <a:pPr marL="0" indent="0" eaLnBrk="1" hangingPunct="1">
              <a:buFont typeface="Arial" charset="0"/>
              <a:buNone/>
              <a:defRPr/>
            </a:pPr>
            <a:r>
              <a:rPr lang="tr-TR" altLang="tr-TR" sz="3200" b="1" dirty="0" smtClean="0">
                <a:solidFill>
                  <a:srgbClr val="C00000"/>
                </a:solidFill>
                <a:latin typeface="Times New Roman" pitchFamily="18" charset="0"/>
                <a:ea typeface="ＭＳ Ｐゴシック" pitchFamily="34" charset="-128"/>
                <a:cs typeface="Times New Roman" pitchFamily="18" charset="0"/>
              </a:rPr>
              <a:t>Medyanın gücünü kullanmak </a:t>
            </a:r>
          </a:p>
        </p:txBody>
      </p:sp>
      <p:sp>
        <p:nvSpPr>
          <p:cNvPr id="2" name="Metin kutusu 1"/>
          <p:cNvSpPr txBox="1"/>
          <p:nvPr/>
        </p:nvSpPr>
        <p:spPr>
          <a:xfrm>
            <a:off x="179512" y="1700808"/>
            <a:ext cx="5256584" cy="4524315"/>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endParaRPr lang="tr-TR" dirty="0">
              <a:solidFill>
                <a:schemeClr val="bg1"/>
              </a:solidFill>
            </a:endParaRPr>
          </a:p>
          <a:p>
            <a:pPr>
              <a:defRPr/>
            </a:pPr>
            <a:r>
              <a:rPr lang="tr-TR" dirty="0">
                <a:solidFill>
                  <a:schemeClr val="bg1"/>
                </a:solidFill>
              </a:rPr>
              <a:t>* Kız ve erkek öğrencilere okullarda,</a:t>
            </a:r>
          </a:p>
          <a:p>
            <a:pPr>
              <a:defRPr/>
            </a:pPr>
            <a:endParaRPr lang="tr-TR" dirty="0">
              <a:solidFill>
                <a:schemeClr val="bg1"/>
              </a:solidFill>
            </a:endParaRPr>
          </a:p>
          <a:p>
            <a:pPr>
              <a:defRPr/>
            </a:pPr>
            <a:r>
              <a:rPr lang="tr-TR" dirty="0">
                <a:solidFill>
                  <a:schemeClr val="bg1"/>
                </a:solidFill>
              </a:rPr>
              <a:t>* Genç kadın ve annelere halk eğitim merkezleri, belediye sosyal tesisleri ya da ilin sahip olduğu sosyal mekanlarda,</a:t>
            </a:r>
          </a:p>
          <a:p>
            <a:pPr>
              <a:defRPr/>
            </a:pPr>
            <a:endParaRPr lang="tr-TR" dirty="0">
              <a:solidFill>
                <a:schemeClr val="bg1"/>
              </a:solidFill>
            </a:endParaRPr>
          </a:p>
          <a:p>
            <a:pPr>
              <a:defRPr/>
            </a:pPr>
            <a:r>
              <a:rPr lang="tr-TR" dirty="0">
                <a:solidFill>
                  <a:schemeClr val="bg1"/>
                </a:solidFill>
              </a:rPr>
              <a:t>* Babalara, ağabeylere kahvehanelerde ya da diğer sosyal mekanlarda erken yaşta ve zorla evliliklerin özellikle sağlık yönünden zararlarına değinen sinema filmleri, belgeseller ve kısa film gösterileri yapılarak medyanın gücünden faydalanabiliriz.</a:t>
            </a:r>
          </a:p>
          <a:p>
            <a:pPr>
              <a:defRPr/>
            </a:pPr>
            <a:r>
              <a:rPr lang="tr-TR" dirty="0">
                <a:solidFill>
                  <a:schemeClr val="bg1"/>
                </a:solidFill>
              </a:rPr>
              <a:t>Bu gösterimler sonrasında farklı hedef gruplara yönelik hazırlanan broşür, el ilanları vb. dağıtabiliriz.</a:t>
            </a:r>
            <a:r>
              <a:rPr lang="tr-TR" dirty="0"/>
              <a:t> </a:t>
            </a:r>
          </a:p>
        </p:txBody>
      </p:sp>
      <p:pic>
        <p:nvPicPr>
          <p:cNvPr id="41990" name="Picture 4" descr="D:\Aile_Users\aslihan.dogan\Desktop\8790407370_b10b4d8e13_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144" y="3213099"/>
            <a:ext cx="31019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8651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7" y="1239442"/>
            <a:ext cx="3270313" cy="3053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3631901" y="5301208"/>
            <a:ext cx="2440283" cy="646331"/>
          </a:xfrm>
          <a:prstGeom prst="rect">
            <a:avLst/>
          </a:prstGeom>
          <a:noFill/>
        </p:spPr>
        <p:txBody>
          <a:bodyPr wrap="none" rtlCol="0">
            <a:spAutoFit/>
          </a:bodyPr>
          <a:lstStyle/>
          <a:p>
            <a:r>
              <a:rPr lang="tr-TR" sz="3600" b="1" dirty="0" smtClean="0">
                <a:solidFill>
                  <a:srgbClr val="C00000"/>
                </a:solidFill>
              </a:rPr>
              <a:t>Teşekkürler</a:t>
            </a:r>
            <a:r>
              <a:rPr lang="tr-TR" dirty="0" smtClean="0"/>
              <a:t> </a:t>
            </a:r>
            <a:endParaRPr lang="tr-TR" dirty="0"/>
          </a:p>
        </p:txBody>
      </p:sp>
    </p:spTree>
    <p:extLst>
      <p:ext uri="{BB962C8B-B14F-4D97-AF65-F5344CB8AC3E}">
        <p14:creationId xmlns:p14="http://schemas.microsoft.com/office/powerpoint/2010/main" val="2720274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2339752" y="260648"/>
            <a:ext cx="5491183" cy="707886"/>
          </a:xfrm>
          <a:prstGeom prst="rect">
            <a:avLst/>
          </a:prstGeom>
        </p:spPr>
        <p:txBody>
          <a:bodyPr wrap="none">
            <a:spAutoFit/>
          </a:bodyPr>
          <a:lstStyle/>
          <a:p>
            <a:pPr algn="ctr"/>
            <a:r>
              <a:rPr lang="tr-TR" sz="4000" b="1" dirty="0">
                <a:solidFill>
                  <a:srgbClr val="C00000"/>
                </a:solidFill>
              </a:rPr>
              <a:t>Erken Yaşta Evlilik </a:t>
            </a:r>
            <a:r>
              <a:rPr lang="tr-TR" sz="4000" b="1" dirty="0" smtClean="0">
                <a:solidFill>
                  <a:srgbClr val="C00000"/>
                </a:solidFill>
              </a:rPr>
              <a:t>Nedir?</a:t>
            </a:r>
            <a:endParaRPr lang="tr-TR" sz="4000" dirty="0">
              <a:solidFill>
                <a:srgbClr val="C00000"/>
              </a:solidFill>
            </a:endParaRPr>
          </a:p>
        </p:txBody>
      </p:sp>
      <p:sp>
        <p:nvSpPr>
          <p:cNvPr id="4" name="Dikdörtgen 3"/>
          <p:cNvSpPr/>
          <p:nvPr/>
        </p:nvSpPr>
        <p:spPr>
          <a:xfrm>
            <a:off x="2123728" y="1916832"/>
            <a:ext cx="4572000" cy="3477875"/>
          </a:xfrm>
          <a:prstGeom prst="rect">
            <a:avLst/>
          </a:prstGeom>
        </p:spPr>
        <p:txBody>
          <a:bodyPr>
            <a:spAutoFit/>
          </a:bodyPr>
          <a:lstStyle/>
          <a:p>
            <a:pPr algn="ctr"/>
            <a:r>
              <a:rPr lang="tr-TR" sz="3600" dirty="0"/>
              <a:t>Taraflardan en az biri  </a:t>
            </a:r>
            <a:r>
              <a:rPr lang="tr-TR" sz="4000" b="1" dirty="0"/>
              <a:t>18 yaşından küçük </a:t>
            </a:r>
            <a:r>
              <a:rPr lang="tr-TR" sz="3600" dirty="0"/>
              <a:t>iki kişinin </a:t>
            </a:r>
            <a:r>
              <a:rPr lang="tr-TR" sz="3600" dirty="0" smtClean="0"/>
              <a:t>bir </a:t>
            </a:r>
            <a:r>
              <a:rPr lang="tr-TR" sz="3600" dirty="0"/>
              <a:t>evlilik sözleşmesiyle birleşmesi anlamına gelmektedir.</a:t>
            </a:r>
            <a:r>
              <a:rPr lang="tr-TR" dirty="0"/>
              <a:t> </a:t>
            </a:r>
          </a:p>
        </p:txBody>
      </p:sp>
    </p:spTree>
    <p:extLst>
      <p:ext uri="{BB962C8B-B14F-4D97-AF65-F5344CB8AC3E}">
        <p14:creationId xmlns:p14="http://schemas.microsoft.com/office/powerpoint/2010/main" val="284994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2051720" y="332656"/>
            <a:ext cx="5400600" cy="4448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latin typeface="Calibri"/>
              </a:rPr>
              <a:t>Zorla Evlilik</a:t>
            </a:r>
            <a:r>
              <a:rPr lang="tr-TR" sz="4000" b="1" dirty="0" smtClean="0">
                <a:solidFill>
                  <a:srgbClr val="C00000"/>
                </a:solidFill>
                <a:latin typeface="Calibri"/>
              </a:rPr>
              <a:t> Nedir? </a:t>
            </a:r>
            <a:endParaRPr lang="en-US" sz="4000" b="1" dirty="0">
              <a:solidFill>
                <a:srgbClr val="C00000"/>
              </a:solidFill>
              <a:latin typeface="Calibri"/>
            </a:endParaRPr>
          </a:p>
        </p:txBody>
      </p:sp>
      <p:sp>
        <p:nvSpPr>
          <p:cNvPr id="8" name="Subtitle 2"/>
          <p:cNvSpPr txBox="1">
            <a:spLocks/>
          </p:cNvSpPr>
          <p:nvPr/>
        </p:nvSpPr>
        <p:spPr>
          <a:xfrm>
            <a:off x="791580" y="1514701"/>
            <a:ext cx="7560840" cy="41044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a:buNone/>
              <a:defRPr/>
            </a:pPr>
            <a:r>
              <a:rPr lang="tr-TR" dirty="0" smtClean="0">
                <a:cs typeface="Arial" charset="0"/>
              </a:rPr>
              <a:t>Taraflardan </a:t>
            </a:r>
            <a:r>
              <a:rPr lang="tr-TR" dirty="0">
                <a:cs typeface="Arial" charset="0"/>
              </a:rPr>
              <a:t>en az birinin evlilik birliğinin </a:t>
            </a:r>
            <a:r>
              <a:rPr lang="tr-TR" b="1" dirty="0">
                <a:cs typeface="Arial" charset="0"/>
              </a:rPr>
              <a:t>gerçekleşmesine, sürdürülmesine </a:t>
            </a:r>
            <a:r>
              <a:rPr lang="tr-TR" dirty="0">
                <a:cs typeface="Arial" charset="0"/>
              </a:rPr>
              <a:t>ve </a:t>
            </a:r>
            <a:r>
              <a:rPr lang="tr-TR" b="1" dirty="0">
                <a:cs typeface="Arial" charset="0"/>
              </a:rPr>
              <a:t>sonlandırılmasına</a:t>
            </a:r>
            <a:r>
              <a:rPr lang="tr-TR" dirty="0">
                <a:cs typeface="Arial" charset="0"/>
              </a:rPr>
              <a:t> ilişkin </a:t>
            </a:r>
            <a:r>
              <a:rPr lang="tr-TR" b="1" dirty="0">
                <a:cs typeface="Arial" charset="0"/>
              </a:rPr>
              <a:t>rıza</a:t>
            </a:r>
            <a:r>
              <a:rPr lang="tr-TR" dirty="0">
                <a:cs typeface="Arial" charset="0"/>
              </a:rPr>
              <a:t>sının, </a:t>
            </a:r>
            <a:r>
              <a:rPr lang="tr-TR" dirty="0"/>
              <a:t>tam ve </a:t>
            </a:r>
            <a:r>
              <a:rPr lang="tr-TR" b="1" dirty="0"/>
              <a:t>özgür irade</a:t>
            </a:r>
            <a:r>
              <a:rPr lang="tr-TR" dirty="0"/>
              <a:t>sinin</a:t>
            </a:r>
            <a:r>
              <a:rPr lang="tr-TR" dirty="0">
                <a:cs typeface="Arial" charset="0"/>
              </a:rPr>
              <a:t> olmadığı; </a:t>
            </a:r>
            <a:r>
              <a:rPr lang="tr-TR" b="1" dirty="0">
                <a:cs typeface="Arial" charset="0"/>
              </a:rPr>
              <a:t>baskı, tehdit ve şiddet </a:t>
            </a:r>
            <a:r>
              <a:rPr lang="tr-TR" dirty="0">
                <a:cs typeface="Arial" charset="0"/>
              </a:rPr>
              <a:t>ile gerçekleşen evliliklerdir</a:t>
            </a:r>
            <a:r>
              <a:rPr lang="tr-TR" sz="2800" dirty="0">
                <a:cs typeface="Arial" charset="0"/>
              </a:rPr>
              <a:t>. </a:t>
            </a:r>
          </a:p>
          <a:p>
            <a:pPr marL="0" marR="0" lvl="0" indent="0" algn="just" defTabSz="457200" rtl="0" eaLnBrk="1" fontAlgn="auto" latinLnBrk="0" hangingPunct="1">
              <a:lnSpc>
                <a:spcPct val="100000"/>
              </a:lnSpc>
              <a:spcBef>
                <a:spcPct val="20000"/>
              </a:spcBef>
              <a:spcAft>
                <a:spcPts val="0"/>
              </a:spcAft>
              <a:buClrTx/>
              <a:buSzTx/>
              <a:buNone/>
              <a:tabLst/>
              <a:defRPr/>
            </a:pPr>
            <a:endParaRPr lang="tr-TR" sz="2000" dirty="0">
              <a:solidFill>
                <a:prstClr val="black"/>
              </a:solidFill>
              <a:latin typeface="Calibri"/>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ct val="20000"/>
              </a:spcBef>
              <a:spcAft>
                <a:spcPts val="0"/>
              </a:spcAft>
              <a:buClrTx/>
              <a:buSzTx/>
              <a:buNone/>
              <a:tabLst/>
              <a:defRPr/>
            </a:pPr>
            <a:r>
              <a:rPr kumimoji="0" lang="tr-TR" b="1" i="0" u="none" strike="noStrike" kern="1200" cap="none" spc="0" normalizeH="0" baseline="0" noProof="0" dirty="0" smtClean="0">
                <a:ln>
                  <a:noFill/>
                </a:ln>
                <a:solidFill>
                  <a:srgbClr val="C00000"/>
                </a:solidFill>
                <a:effectLst/>
                <a:uLnTx/>
                <a:uFillTx/>
                <a:latin typeface="Calibri"/>
                <a:ea typeface="MS Mincho" panose="02020609040205080304" pitchFamily="49" charset="-128"/>
                <a:cs typeface="Times New Roman" panose="02020603050405020304" pitchFamily="18" charset="0"/>
              </a:rPr>
              <a:t>18 yaşından küçük evlilikler</a:t>
            </a:r>
            <a:r>
              <a:rPr kumimoji="0" lang="tr-TR" b="1" i="0" u="none" strike="noStrike" kern="1200" cap="none" spc="0" normalizeH="0" noProof="0" dirty="0" smtClean="0">
                <a:ln>
                  <a:noFill/>
                </a:ln>
                <a:solidFill>
                  <a:srgbClr val="C00000"/>
                </a:solidFill>
                <a:effectLst/>
                <a:uLnTx/>
                <a:uFillTx/>
                <a:latin typeface="Calibri"/>
                <a:ea typeface="MS Mincho" panose="02020609040205080304" pitchFamily="49" charset="-128"/>
                <a:cs typeface="Times New Roman" panose="02020603050405020304" pitchFamily="18" charset="0"/>
              </a:rPr>
              <a:t> de </a:t>
            </a:r>
            <a:r>
              <a:rPr kumimoji="0" lang="tr-TR" b="1" i="0" u="none" strike="noStrike" kern="1200" cap="none" spc="0" normalizeH="0" baseline="0" noProof="0" dirty="0" smtClean="0">
                <a:ln>
                  <a:noFill/>
                </a:ln>
                <a:solidFill>
                  <a:srgbClr val="C00000"/>
                </a:solidFill>
                <a:effectLst/>
                <a:uLnTx/>
                <a:uFillTx/>
                <a:latin typeface="Calibri"/>
                <a:ea typeface="MS Mincho" panose="02020609040205080304" pitchFamily="49" charset="-128"/>
                <a:cs typeface="Times New Roman" panose="02020603050405020304" pitchFamily="18" charset="0"/>
              </a:rPr>
              <a:t>zorla evliliktir. </a:t>
            </a:r>
            <a:endParaRPr kumimoji="0" lang="tr-TR" b="0" i="0" u="none" strike="noStrike" kern="1200" cap="none" spc="0" normalizeH="0" baseline="0" noProof="0" dirty="0">
              <a:ln>
                <a:noFill/>
              </a:ln>
              <a:solidFill>
                <a:srgbClr val="C00000"/>
              </a:solidFill>
              <a:effectLst/>
              <a:uLnTx/>
              <a:uFillTx/>
              <a:latin typeface="Calibri"/>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14937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907704" y="57076"/>
            <a:ext cx="6400800" cy="1752600"/>
          </a:xfrm>
        </p:spPr>
        <p:txBody>
          <a:bodyPr/>
          <a:lstStyle/>
          <a:p>
            <a:r>
              <a:rPr lang="tr-TR" b="1" dirty="0" smtClean="0">
                <a:solidFill>
                  <a:srgbClr val="C00000"/>
                </a:solidFill>
              </a:rPr>
              <a:t>Uluslararası Hukukta Erken Yaşta ve Zorla Evlilikler  </a:t>
            </a:r>
          </a:p>
          <a:p>
            <a:endParaRPr lang="tr-TR" b="1" dirty="0">
              <a:solidFill>
                <a:srgbClr val="C00000"/>
              </a:solidFill>
            </a:endParaRPr>
          </a:p>
        </p:txBody>
      </p:sp>
      <p:sp>
        <p:nvSpPr>
          <p:cNvPr id="4" name="Dikdörtgen 3"/>
          <p:cNvSpPr/>
          <p:nvPr/>
        </p:nvSpPr>
        <p:spPr>
          <a:xfrm>
            <a:off x="571600" y="1628800"/>
            <a:ext cx="4536504" cy="4093428"/>
          </a:xfrm>
          <a:prstGeom prst="rect">
            <a:avLst/>
          </a:prstGeom>
        </p:spPr>
        <p:txBody>
          <a:bodyPr wrap="square">
            <a:spAutoFit/>
          </a:bodyPr>
          <a:lstStyle/>
          <a:p>
            <a:pPr algn="just"/>
            <a:r>
              <a:rPr lang="tr-TR" sz="2000" b="1" dirty="0" smtClean="0">
                <a:solidFill>
                  <a:srgbClr val="C00000"/>
                </a:solidFill>
                <a:cs typeface="Arial" charset="0"/>
              </a:rPr>
              <a:t>İnsan Hakları Evrensel Beyannamesi</a:t>
            </a:r>
            <a:r>
              <a:rPr lang="ja-JP" altLang="tr-TR" sz="2000" dirty="0" smtClean="0">
                <a:cs typeface="Arial" charset="0"/>
              </a:rPr>
              <a:t>’</a:t>
            </a:r>
            <a:r>
              <a:rPr lang="tr-TR" altLang="ja-JP" sz="2000" dirty="0" smtClean="0">
                <a:cs typeface="Arial" charset="0"/>
              </a:rPr>
              <a:t>ne göre </a:t>
            </a:r>
            <a:r>
              <a:rPr lang="tr-TR" altLang="ja-JP" sz="2000" b="1" dirty="0" smtClean="0">
                <a:cs typeface="Arial" charset="0"/>
              </a:rPr>
              <a:t>evlenme sözleşmesi ancak evlenenlerin özgür ve tam iradesi </a:t>
            </a:r>
            <a:r>
              <a:rPr lang="tr-TR" altLang="ja-JP" sz="2000" dirty="0" smtClean="0">
                <a:cs typeface="Arial" charset="0"/>
              </a:rPr>
              <a:t>ile yapılır.</a:t>
            </a:r>
          </a:p>
          <a:p>
            <a:pPr marL="571500" indent="-571500">
              <a:buFont typeface="Arial"/>
              <a:buChar char="•"/>
            </a:pPr>
            <a:endParaRPr lang="tr-TR" sz="2000" dirty="0" smtClean="0"/>
          </a:p>
          <a:p>
            <a:pPr marL="571500" indent="-571500">
              <a:buFont typeface="Arial"/>
              <a:buChar char="•"/>
            </a:pPr>
            <a:endParaRPr lang="tr-TR" sz="2000" dirty="0"/>
          </a:p>
          <a:p>
            <a:pPr marL="571500" indent="-571500">
              <a:buFont typeface="Arial"/>
              <a:buChar char="•"/>
            </a:pPr>
            <a:endParaRPr lang="tr-TR" sz="2000" dirty="0" smtClean="0"/>
          </a:p>
          <a:p>
            <a:pPr marL="571500" indent="-571500">
              <a:buFont typeface="Arial"/>
              <a:buChar char="•"/>
            </a:pPr>
            <a:endParaRPr lang="en-US" sz="2000" dirty="0" smtClean="0"/>
          </a:p>
          <a:p>
            <a:r>
              <a:rPr lang="tr-TR" sz="2000" b="1" dirty="0" smtClean="0">
                <a:solidFill>
                  <a:srgbClr val="C00000"/>
                </a:solidFill>
                <a:cs typeface="Arial" charset="0"/>
              </a:rPr>
              <a:t>Çocuk Hakları Sözleşmesi</a:t>
            </a:r>
            <a:r>
              <a:rPr lang="ja-JP" altLang="tr-TR" sz="2000" b="1" dirty="0" smtClean="0">
                <a:solidFill>
                  <a:srgbClr val="C00000"/>
                </a:solidFill>
                <a:cs typeface="Arial" charset="0"/>
              </a:rPr>
              <a:t>’</a:t>
            </a:r>
            <a:r>
              <a:rPr lang="tr-TR" altLang="ja-JP" sz="2000" dirty="0" smtClean="0">
                <a:cs typeface="Arial" charset="0"/>
              </a:rPr>
              <a:t>ne göre 18  yaşından küçük herkes çocuktur ve taraf devletler </a:t>
            </a:r>
            <a:r>
              <a:rPr lang="tr-TR" altLang="ja-JP" sz="2000" b="1" dirty="0" smtClean="0">
                <a:cs typeface="Arial" charset="0"/>
              </a:rPr>
              <a:t>çocuğu her türlü sömürüye karşı korumakla yükümlüdür</a:t>
            </a:r>
            <a:r>
              <a:rPr lang="tr-TR" altLang="ja-JP" sz="2000" dirty="0" smtClean="0">
                <a:cs typeface="Arial" charset="0"/>
              </a:rPr>
              <a:t>.  </a:t>
            </a:r>
            <a:endParaRPr lang="tr-TR" altLang="ja-JP" sz="2000" dirty="0">
              <a:cs typeface="Arial" charset="0"/>
            </a:endParaRPr>
          </a:p>
        </p:txBody>
      </p:sp>
      <p:pic>
        <p:nvPicPr>
          <p:cNvPr id="7" name="Picture 11"/>
          <p:cNvPicPr>
            <a:picLocks noChangeAspect="1"/>
          </p:cNvPicPr>
          <p:nvPr/>
        </p:nvPicPr>
        <p:blipFill>
          <a:blip r:embed="rId2"/>
          <a:stretch>
            <a:fillRect/>
          </a:stretch>
        </p:blipFill>
        <p:spPr>
          <a:xfrm>
            <a:off x="5436096" y="1124744"/>
            <a:ext cx="3302000" cy="2197100"/>
          </a:xfrm>
          <a:prstGeom prst="rect">
            <a:avLst/>
          </a:prstGeom>
          <a:ln>
            <a:noFill/>
          </a:ln>
          <a:effectLst>
            <a:softEdge rad="112500"/>
          </a:effectLst>
        </p:spPr>
      </p:pic>
      <p:pic>
        <p:nvPicPr>
          <p:cNvPr id="8" name="Picture 13"/>
          <p:cNvPicPr>
            <a:picLocks noChangeAspect="1"/>
          </p:cNvPicPr>
          <p:nvPr/>
        </p:nvPicPr>
        <p:blipFill>
          <a:blip r:embed="rId3"/>
          <a:stretch>
            <a:fillRect/>
          </a:stretch>
        </p:blipFill>
        <p:spPr>
          <a:xfrm>
            <a:off x="5531470" y="3789040"/>
            <a:ext cx="3111252" cy="2063994"/>
          </a:xfrm>
          <a:prstGeom prst="rect">
            <a:avLst/>
          </a:prstGeom>
          <a:ln>
            <a:noFill/>
          </a:ln>
          <a:effectLst>
            <a:softEdge rad="112500"/>
          </a:effectLst>
        </p:spPr>
      </p:pic>
    </p:spTree>
    <p:extLst>
      <p:ext uri="{BB962C8B-B14F-4D97-AF65-F5344CB8AC3E}">
        <p14:creationId xmlns:p14="http://schemas.microsoft.com/office/powerpoint/2010/main" val="754460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683568" y="1412776"/>
            <a:ext cx="4572000" cy="4062651"/>
          </a:xfrm>
          <a:prstGeom prst="rect">
            <a:avLst/>
          </a:prstGeom>
        </p:spPr>
        <p:txBody>
          <a:bodyPr>
            <a:spAutoFit/>
          </a:bodyPr>
          <a:lstStyle/>
          <a:p>
            <a:endParaRPr lang="en-US" dirty="0" smtClean="0"/>
          </a:p>
          <a:p>
            <a:pPr algn="just"/>
            <a:r>
              <a:rPr lang="tr-TR" sz="2000" b="1" dirty="0" smtClean="0">
                <a:solidFill>
                  <a:srgbClr val="C00000"/>
                </a:solidFill>
                <a:cs typeface="Arial" charset="0"/>
              </a:rPr>
              <a:t>Kadınlara Karşı Her Türlü Ayrımcılığın Önlenmesi Sözleşmesi (CEDAW)</a:t>
            </a:r>
            <a:r>
              <a:rPr lang="ja-JP" altLang="tr-TR" sz="2000" dirty="0" smtClean="0">
                <a:cs typeface="Arial" charset="0"/>
              </a:rPr>
              <a:t>’</a:t>
            </a:r>
            <a:r>
              <a:rPr lang="tr-TR" altLang="ja-JP" sz="2000" dirty="0" smtClean="0">
                <a:cs typeface="Arial" charset="0"/>
              </a:rPr>
              <a:t>ne</a:t>
            </a:r>
            <a:r>
              <a:rPr lang="tr-TR" altLang="ja-JP" sz="2000" b="1" dirty="0" smtClean="0">
                <a:cs typeface="Arial" charset="0"/>
              </a:rPr>
              <a:t> </a:t>
            </a:r>
            <a:r>
              <a:rPr lang="tr-TR" altLang="ja-JP" sz="2000" dirty="0" smtClean="0">
                <a:cs typeface="Arial" charset="0"/>
              </a:rPr>
              <a:t>göre </a:t>
            </a:r>
            <a:r>
              <a:rPr lang="tr-TR" altLang="ja-JP" sz="2000" b="1" dirty="0" smtClean="0">
                <a:cs typeface="Arial" charset="0"/>
              </a:rPr>
              <a:t>çocukların evlenmesi yasal sayılmayacak, asgari evlilik yaşı belirlenecek ve  evlilikler kayıt altında tutulacaktır. </a:t>
            </a:r>
          </a:p>
          <a:p>
            <a:pPr algn="just"/>
            <a:endParaRPr lang="tr-TR" sz="2000" b="1" dirty="0">
              <a:cs typeface="Arial" charset="0"/>
            </a:endParaRPr>
          </a:p>
          <a:p>
            <a:pPr algn="just"/>
            <a:endParaRPr lang="tr-TR" sz="2000" b="1" dirty="0" smtClean="0">
              <a:cs typeface="Arial" charset="0"/>
            </a:endParaRPr>
          </a:p>
          <a:p>
            <a:pPr algn="just"/>
            <a:endParaRPr lang="tr-TR" altLang="ja-JP" sz="2000" dirty="0" smtClean="0">
              <a:cs typeface="Arial" charset="0"/>
            </a:endParaRPr>
          </a:p>
          <a:p>
            <a:pPr algn="just"/>
            <a:r>
              <a:rPr lang="tr-TR" sz="2000" b="1" dirty="0" smtClean="0">
                <a:solidFill>
                  <a:srgbClr val="C00000"/>
                </a:solidFill>
                <a:cs typeface="Arial" charset="0"/>
              </a:rPr>
              <a:t>İstanbul Sözleşmesi </a:t>
            </a:r>
            <a:r>
              <a:rPr lang="tr-TR" sz="2000" dirty="0" smtClean="0">
                <a:cs typeface="Arial" charset="0"/>
              </a:rPr>
              <a:t>ile taraf devletlere </a:t>
            </a:r>
            <a:r>
              <a:rPr lang="tr-TR" sz="2000" b="1" dirty="0" smtClean="0">
                <a:cs typeface="Arial" charset="0"/>
              </a:rPr>
              <a:t>çocuğu evliliğe zorlamanın suç sayılmasını sağlamak için yasal tedbirleri alma yükümlülüğü </a:t>
            </a:r>
            <a:r>
              <a:rPr lang="tr-TR" sz="2000" dirty="0" smtClean="0">
                <a:cs typeface="Arial" charset="0"/>
              </a:rPr>
              <a:t>getirilmiştir.</a:t>
            </a:r>
            <a:endParaRPr lang="tr-TR" sz="2000" dirty="0">
              <a:cs typeface="Arial" charset="0"/>
            </a:endParaRPr>
          </a:p>
        </p:txBody>
      </p:sp>
      <p:pic>
        <p:nvPicPr>
          <p:cNvPr id="6" name="Picture 11"/>
          <p:cNvPicPr>
            <a:picLocks noChangeAspect="1"/>
          </p:cNvPicPr>
          <p:nvPr/>
        </p:nvPicPr>
        <p:blipFill>
          <a:blip r:embed="rId2"/>
          <a:stretch>
            <a:fillRect/>
          </a:stretch>
        </p:blipFill>
        <p:spPr>
          <a:xfrm>
            <a:off x="5364088" y="1412776"/>
            <a:ext cx="3302000" cy="2197100"/>
          </a:xfrm>
          <a:prstGeom prst="rect">
            <a:avLst/>
          </a:prstGeom>
          <a:ln>
            <a:noFill/>
          </a:ln>
          <a:effectLst>
            <a:softEdge rad="112500"/>
          </a:effectLst>
        </p:spPr>
      </p:pic>
      <p:pic>
        <p:nvPicPr>
          <p:cNvPr id="7" name="Picture 13"/>
          <p:cNvPicPr>
            <a:picLocks noChangeAspect="1"/>
          </p:cNvPicPr>
          <p:nvPr/>
        </p:nvPicPr>
        <p:blipFill>
          <a:blip r:embed="rId3"/>
          <a:stretch>
            <a:fillRect/>
          </a:stretch>
        </p:blipFill>
        <p:spPr>
          <a:xfrm>
            <a:off x="5459462" y="3933579"/>
            <a:ext cx="3111252" cy="2063994"/>
          </a:xfrm>
          <a:prstGeom prst="rect">
            <a:avLst/>
          </a:prstGeom>
          <a:ln>
            <a:noFill/>
          </a:ln>
          <a:effectLst>
            <a:softEdge rad="112500"/>
          </a:effectLst>
        </p:spPr>
      </p:pic>
      <p:sp>
        <p:nvSpPr>
          <p:cNvPr id="8" name="Alt Başlık 2"/>
          <p:cNvSpPr txBox="1">
            <a:spLocks/>
          </p:cNvSpPr>
          <p:nvPr/>
        </p:nvSpPr>
        <p:spPr bwMode="auto">
          <a:xfrm>
            <a:off x="1907704" y="57076"/>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Calibri"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b="1" smtClean="0">
                <a:solidFill>
                  <a:srgbClr val="C00000"/>
                </a:solidFill>
              </a:rPr>
              <a:t>Uluslararası Hukukta Erken Yaşta ve Zorla Evlilikler  </a:t>
            </a:r>
          </a:p>
          <a:p>
            <a:endParaRPr lang="tr-TR" b="1" dirty="0">
              <a:solidFill>
                <a:srgbClr val="C00000"/>
              </a:solidFill>
            </a:endParaRPr>
          </a:p>
        </p:txBody>
      </p:sp>
    </p:spTree>
    <p:extLst>
      <p:ext uri="{BB962C8B-B14F-4D97-AF65-F5344CB8AC3E}">
        <p14:creationId xmlns:p14="http://schemas.microsoft.com/office/powerpoint/2010/main" val="3994798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Başlık 1"/>
          <p:cNvSpPr txBox="1">
            <a:spLocks/>
          </p:cNvSpPr>
          <p:nvPr/>
        </p:nvSpPr>
        <p:spPr>
          <a:xfrm>
            <a:off x="1763688" y="1275"/>
            <a:ext cx="702761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rgbClr val="C00000"/>
                </a:solidFill>
                <a:latin typeface="Times New Roman" pitchFamily="18" charset="0"/>
                <a:cs typeface="Times New Roman" pitchFamily="18" charset="0"/>
              </a:rPr>
              <a:t>Türk Ceza Kanununda </a:t>
            </a:r>
          </a:p>
          <a:p>
            <a:r>
              <a:rPr lang="tr-TR" sz="3200" b="1" dirty="0" smtClean="0">
                <a:solidFill>
                  <a:srgbClr val="C00000"/>
                </a:solidFill>
                <a:latin typeface="Times New Roman" pitchFamily="18" charset="0"/>
                <a:cs typeface="Times New Roman" pitchFamily="18" charset="0"/>
              </a:rPr>
              <a:t>Erken Yaşta Evlilikler </a:t>
            </a:r>
            <a:endParaRPr lang="tr-TR" sz="3200" dirty="0">
              <a:solidFill>
                <a:srgbClr val="C00000"/>
              </a:solidFill>
              <a:latin typeface="Times New Roman" pitchFamily="18" charset="0"/>
              <a:cs typeface="Times New Roman" pitchFamily="18" charset="0"/>
            </a:endParaRPr>
          </a:p>
        </p:txBody>
      </p:sp>
      <p:sp>
        <p:nvSpPr>
          <p:cNvPr id="7" name="Alt Başlık 4"/>
          <p:cNvSpPr txBox="1">
            <a:spLocks/>
          </p:cNvSpPr>
          <p:nvPr/>
        </p:nvSpPr>
        <p:spPr>
          <a:xfrm>
            <a:off x="683568" y="1556792"/>
            <a:ext cx="7776864" cy="29523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tr-TR" sz="2800" dirty="0"/>
              <a:t>TCK’da erken yaşta evlilik bir suç olarak tanımlanmamakla birlikte bu tarz </a:t>
            </a:r>
            <a:r>
              <a:rPr lang="tr-TR" sz="2800" dirty="0" smtClean="0"/>
              <a:t>evlilikler;</a:t>
            </a:r>
          </a:p>
          <a:p>
            <a:pPr marL="0" indent="0" algn="just">
              <a:buNone/>
            </a:pPr>
            <a:endParaRPr lang="tr-TR" sz="2800" dirty="0"/>
          </a:p>
          <a:p>
            <a:pPr lvl="1" algn="just"/>
            <a:r>
              <a:rPr lang="tr-TR" sz="2400" b="1" i="1" dirty="0"/>
              <a:t>M. 103 Çocuğun Cinsel İstismarı</a:t>
            </a:r>
          </a:p>
          <a:p>
            <a:pPr lvl="1" algn="just"/>
            <a:r>
              <a:rPr lang="tr-TR" sz="2400" b="1" i="1" dirty="0"/>
              <a:t>M. 104 Reşit Olmayanla Cinsel İlişki</a:t>
            </a:r>
          </a:p>
          <a:p>
            <a:pPr marL="0" indent="0" algn="just">
              <a:buNone/>
            </a:pPr>
            <a:r>
              <a:rPr lang="tr-TR" sz="2800" dirty="0"/>
              <a:t>bağlamında cezalandırılmaktadır.</a:t>
            </a:r>
            <a:endParaRPr lang="tr-TR" sz="2800" b="1" dirty="0">
              <a:solidFill>
                <a:srgbClr val="008040"/>
              </a:solidFill>
            </a:endParaRPr>
          </a:p>
          <a:p>
            <a:pPr marL="0" indent="0" algn="just">
              <a:buNone/>
            </a:pPr>
            <a:endParaRPr lang="tr-TR" sz="2800" b="1" dirty="0" smtClean="0"/>
          </a:p>
          <a:p>
            <a:pPr marL="0" indent="0" algn="ctr">
              <a:buNone/>
            </a:pPr>
            <a:r>
              <a:rPr lang="tr-TR" sz="2800" b="1" dirty="0" smtClean="0">
                <a:solidFill>
                  <a:srgbClr val="C00000"/>
                </a:solidFill>
              </a:rPr>
              <a:t>Sadece </a:t>
            </a:r>
            <a:r>
              <a:rPr lang="tr-TR" sz="2800" b="1" dirty="0">
                <a:solidFill>
                  <a:srgbClr val="C00000"/>
                </a:solidFill>
              </a:rPr>
              <a:t>fail değil mağdurun </a:t>
            </a:r>
            <a:r>
              <a:rPr lang="tr-TR" sz="2800" b="1" dirty="0" smtClean="0">
                <a:solidFill>
                  <a:srgbClr val="C00000"/>
                </a:solidFill>
              </a:rPr>
              <a:t>ve failin </a:t>
            </a:r>
            <a:r>
              <a:rPr lang="tr-TR" sz="2800" b="1" dirty="0">
                <a:solidFill>
                  <a:srgbClr val="C00000"/>
                </a:solidFill>
              </a:rPr>
              <a:t>anne babası da ceza alabilir. </a:t>
            </a:r>
          </a:p>
          <a:p>
            <a:pPr marL="0" indent="0" algn="just">
              <a:buNone/>
            </a:pPr>
            <a:endParaRPr lang="tr-TR" sz="2800" dirty="0"/>
          </a:p>
        </p:txBody>
      </p:sp>
    </p:spTree>
    <p:extLst>
      <p:ext uri="{BB962C8B-B14F-4D97-AF65-F5344CB8AC3E}">
        <p14:creationId xmlns:p14="http://schemas.microsoft.com/office/powerpoint/2010/main" val="1780944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endParaRPr lang="en-US"/>
          </a:p>
        </p:txBody>
      </p:sp>
      <p:sp>
        <p:nvSpPr>
          <p:cNvPr id="6" name="Dikdörtgen 5"/>
          <p:cNvSpPr/>
          <p:nvPr/>
        </p:nvSpPr>
        <p:spPr>
          <a:xfrm>
            <a:off x="2051720" y="362647"/>
            <a:ext cx="6132000" cy="584775"/>
          </a:xfrm>
          <a:prstGeom prst="rect">
            <a:avLst/>
          </a:prstGeom>
        </p:spPr>
        <p:txBody>
          <a:bodyPr wrap="none">
            <a:spAutoFit/>
          </a:bodyPr>
          <a:lstStyle/>
          <a:p>
            <a:pPr algn="ctr"/>
            <a:r>
              <a:rPr lang="tr-TR" sz="3200" b="1" dirty="0">
                <a:solidFill>
                  <a:srgbClr val="C00000"/>
                </a:solidFill>
                <a:latin typeface="Times New Roman" pitchFamily="18" charset="0"/>
                <a:cs typeface="Times New Roman" pitchFamily="18" charset="0"/>
              </a:rPr>
              <a:t>Türkiye’de Erken Yaşta Evlilikler</a:t>
            </a:r>
          </a:p>
        </p:txBody>
      </p:sp>
      <p:graphicFrame>
        <p:nvGraphicFramePr>
          <p:cNvPr id="7" name="Tablo 6"/>
          <p:cNvGraphicFramePr>
            <a:graphicFrameLocks noGrp="1"/>
          </p:cNvGraphicFramePr>
          <p:nvPr>
            <p:extLst>
              <p:ext uri="{D42A27DB-BD31-4B8C-83A1-F6EECF244321}">
                <p14:modId xmlns:p14="http://schemas.microsoft.com/office/powerpoint/2010/main" val="1036942961"/>
              </p:ext>
            </p:extLst>
          </p:nvPr>
        </p:nvGraphicFramePr>
        <p:xfrm>
          <a:off x="1115616" y="1700808"/>
          <a:ext cx="7068104" cy="3600396"/>
        </p:xfrm>
        <a:graphic>
          <a:graphicData uri="http://schemas.openxmlformats.org/drawingml/2006/table">
            <a:tbl>
              <a:tblPr>
                <a:effectLst>
                  <a:innerShdw blurRad="63500" dist="50800">
                    <a:prstClr val="black">
                      <a:alpha val="50000"/>
                    </a:prstClr>
                  </a:innerShdw>
                </a:effectLst>
              </a:tblPr>
              <a:tblGrid>
                <a:gridCol w="3054002">
                  <a:extLst>
                    <a:ext uri="{9D8B030D-6E8A-4147-A177-3AD203B41FA5}">
                      <a16:colId xmlns:a16="http://schemas.microsoft.com/office/drawing/2014/main" val="20000"/>
                    </a:ext>
                  </a:extLst>
                </a:gridCol>
                <a:gridCol w="4014102">
                  <a:extLst>
                    <a:ext uri="{9D8B030D-6E8A-4147-A177-3AD203B41FA5}">
                      <a16:colId xmlns:a16="http://schemas.microsoft.com/office/drawing/2014/main" val="20001"/>
                    </a:ext>
                  </a:extLst>
                </a:gridCol>
              </a:tblGrid>
              <a:tr h="72853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1" i="0" u="none" strike="noStrike" cap="none" normalizeH="0" baseline="0" dirty="0">
                          <a:ln>
                            <a:noFill/>
                          </a:ln>
                          <a:solidFill>
                            <a:srgbClr val="000000"/>
                          </a:solidFill>
                          <a:effectLst/>
                          <a:latin typeface="Calibri" charset="0"/>
                          <a:ea typeface="ＭＳ Ｐゴシック" charset="0"/>
                          <a:cs typeface="ＭＳ Ｐゴシック" charset="0"/>
                        </a:rPr>
                        <a:t>En yüksek olduğu iller</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1" i="0" u="none" strike="noStrike" cap="none" normalizeH="0" baseline="0" dirty="0" smtClean="0">
                          <a:ln>
                            <a:noFill/>
                          </a:ln>
                          <a:solidFill>
                            <a:srgbClr val="000000"/>
                          </a:solidFill>
                          <a:effectLst/>
                          <a:latin typeface="Calibri" charset="0"/>
                          <a:ea typeface="ＭＳ Ｐゴシック" charset="0"/>
                          <a:cs typeface="ＭＳ Ｐゴシック" charset="0"/>
                        </a:rPr>
                        <a:t>Toplam Evlilikler İçinde 16-17 Yaşında Evlenenlerin Oranı</a:t>
                      </a:r>
                      <a:endParaRPr kumimoji="0" lang="tr-TR" sz="18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extLst>
                  <a:ext uri="{0D108BD9-81ED-4DB2-BD59-A6C34878D82A}">
                    <a16:rowId xmlns:a16="http://schemas.microsoft.com/office/drawing/2014/main" val="10000"/>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Ağrı</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16,6</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1"/>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Muş</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16,1</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Bitlis</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12,3</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1" i="0" u="none" strike="noStrike" cap="none" normalizeH="0" baseline="0" dirty="0">
                          <a:ln>
                            <a:noFill/>
                          </a:ln>
                          <a:solidFill>
                            <a:srgbClr val="000000"/>
                          </a:solidFill>
                          <a:effectLst/>
                          <a:latin typeface="Calibri" charset="0"/>
                          <a:ea typeface="ＭＳ Ｐゴシック" charset="0"/>
                          <a:cs typeface="ＭＳ Ｐゴシック" charset="0"/>
                        </a:rPr>
                        <a:t>En düşük olduğu iller</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1" i="0" u="none" strike="noStrike" cap="none" normalizeH="0" baseline="0">
                          <a:ln>
                            <a:noFill/>
                          </a:ln>
                          <a:solidFill>
                            <a:srgbClr val="000000"/>
                          </a:solidFill>
                          <a:effectLst/>
                          <a:latin typeface="Calibri" charset="0"/>
                          <a:ea typeface="ＭＳ Ｐゴシック" charset="0"/>
                          <a:cs typeface="ＭＳ Ｐゴシック" charset="0"/>
                        </a:rPr>
                        <a:t>Oran</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extLst>
                  <a:ext uri="{0D108BD9-81ED-4DB2-BD59-A6C34878D82A}">
                    <a16:rowId xmlns:a16="http://schemas.microsoft.com/office/drawing/2014/main" val="10004"/>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a:ln>
                            <a:noFill/>
                          </a:ln>
                          <a:solidFill>
                            <a:srgbClr val="000000"/>
                          </a:solidFill>
                          <a:effectLst/>
                          <a:latin typeface="Calibri" charset="0"/>
                          <a:ea typeface="ＭＳ Ｐゴシック" charset="0"/>
                          <a:cs typeface="ＭＳ Ｐゴシック" charset="0"/>
                        </a:rPr>
                        <a:t>Tunceli </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0,4</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Rize</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1,1</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6"/>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Trabzon</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0" i="0" u="none" strike="noStrike" cap="none" normalizeH="0" baseline="0" dirty="0" smtClean="0">
                          <a:ln>
                            <a:noFill/>
                          </a:ln>
                          <a:solidFill>
                            <a:srgbClr val="000000"/>
                          </a:solidFill>
                          <a:effectLst/>
                          <a:latin typeface="Calibri" charset="0"/>
                          <a:ea typeface="ＭＳ Ｐゴシック" charset="0"/>
                          <a:cs typeface="ＭＳ Ｐゴシック" charset="0"/>
                        </a:rPr>
                        <a:t>1,4</a:t>
                      </a:r>
                      <a:endParaRPr kumimoji="0" lang="tr-TR" sz="18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7"/>
                  </a:ext>
                </a:extLst>
              </a:tr>
              <a:tr h="35898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1" i="0" u="none" strike="noStrike" cap="none" normalizeH="0" baseline="0" dirty="0">
                          <a:ln>
                            <a:noFill/>
                          </a:ln>
                          <a:solidFill>
                            <a:srgbClr val="000000"/>
                          </a:solidFill>
                          <a:effectLst/>
                          <a:latin typeface="Calibri" charset="0"/>
                          <a:ea typeface="ＭＳ Ｐゴシック" charset="0"/>
                          <a:cs typeface="ＭＳ Ｐゴシック" charset="0"/>
                        </a:rPr>
                        <a:t>Türkiye Toplam </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1" i="0" u="none" strike="noStrike" cap="none" normalizeH="0" baseline="0" dirty="0" smtClean="0">
                          <a:ln>
                            <a:noFill/>
                          </a:ln>
                          <a:solidFill>
                            <a:srgbClr val="000000"/>
                          </a:solidFill>
                          <a:effectLst/>
                          <a:latin typeface="Calibri" charset="0"/>
                          <a:ea typeface="ＭＳ Ｐゴシック" charset="0"/>
                          <a:cs typeface="ＭＳ Ｐゴシック" charset="0"/>
                        </a:rPr>
                        <a:t>4,2</a:t>
                      </a:r>
                      <a:endParaRPr kumimoji="0" lang="tr-TR" sz="18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65821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2.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3.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4.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7114</TotalTime>
  <Words>1355</Words>
  <Application>Microsoft Office PowerPoint</Application>
  <PresentationFormat>Ekran Gösterisi (4:3)</PresentationFormat>
  <Paragraphs>204</Paragraphs>
  <Slides>31</Slides>
  <Notes>8</Notes>
  <HiddenSlides>0</HiddenSlides>
  <MMClips>0</MMClips>
  <ScaleCrop>false</ScaleCrop>
  <HeadingPairs>
    <vt:vector size="6" baseType="variant">
      <vt:variant>
        <vt:lpstr>Kullanılan Yazı Tipleri</vt:lpstr>
      </vt:variant>
      <vt:variant>
        <vt:i4>7</vt:i4>
      </vt:variant>
      <vt:variant>
        <vt:lpstr>Tema</vt:lpstr>
      </vt:variant>
      <vt:variant>
        <vt:i4>4</vt:i4>
      </vt:variant>
      <vt:variant>
        <vt:lpstr>Slayt Başlıkları</vt:lpstr>
      </vt:variant>
      <vt:variant>
        <vt:i4>31</vt:i4>
      </vt:variant>
    </vt:vector>
  </HeadingPairs>
  <TitlesOfParts>
    <vt:vector size="42" baseType="lpstr">
      <vt:lpstr>ＭＳ Ｐゴシック</vt:lpstr>
      <vt:lpstr>Arial</vt:lpstr>
      <vt:lpstr>Calibri</vt:lpstr>
      <vt:lpstr>MS Mincho</vt:lpstr>
      <vt:lpstr>Times New Roman</vt:lpstr>
      <vt:lpstr>Vijaya</vt:lpstr>
      <vt:lpstr>Wingdings</vt:lpstr>
      <vt:lpstr>3_Ofis Teması</vt:lpstr>
      <vt:lpstr>4_Ofis Teması</vt:lpstr>
      <vt:lpstr>5_Ofis Teması</vt:lpstr>
      <vt:lpstr>6_Ofis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Neden Kız Çocukları Erken Yaşta Evlendiriliyor?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   </vt:lpstr>
      <vt:lpstr>   </vt:lpstr>
      <vt:lpstr>   </vt:lpstr>
      <vt:lpstr>PowerPoint Sunusu</vt:lpstr>
      <vt:lpstr>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Kadının Statüsü Genel Müdürlüğü</dc:title>
  <dc:creator>Mustafa ÇADIR</dc:creator>
  <cp:lastModifiedBy>Şükran Gök</cp:lastModifiedBy>
  <cp:revision>1128</cp:revision>
  <cp:lastPrinted>2014-10-21T08:22:25Z</cp:lastPrinted>
  <dcterms:created xsi:type="dcterms:W3CDTF">2014-01-07T11:48:28Z</dcterms:created>
  <dcterms:modified xsi:type="dcterms:W3CDTF">2020-01-15T08:41:12Z</dcterms:modified>
</cp:coreProperties>
</file>